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3.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4.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 id="2147485018" r:id="rId10"/>
    <p:sldMasterId id="2147485055" r:id="rId11"/>
    <p:sldMasterId id="2147485083" r:id="rId12"/>
    <p:sldMasterId id="2147485116" r:id="rId13"/>
    <p:sldMasterId id="2147485131" r:id="rId14"/>
    <p:sldMasterId id="2147485150" r:id="rId15"/>
    <p:sldMasterId id="2147485152" r:id="rId16"/>
    <p:sldMasterId id="2147485186" r:id="rId17"/>
    <p:sldMasterId id="2147485219" r:id="rId18"/>
    <p:sldMasterId id="2147485242" r:id="rId19"/>
    <p:sldMasterId id="2147485274" r:id="rId20"/>
    <p:sldMasterId id="2147485306" r:id="rId21"/>
    <p:sldMasterId id="2147485365" r:id="rId22"/>
  </p:sldMasterIdLst>
  <p:notesMasterIdLst>
    <p:notesMasterId r:id="rId104"/>
  </p:notesMasterIdLst>
  <p:handoutMasterIdLst>
    <p:handoutMasterId r:id="rId105"/>
  </p:handoutMasterIdLst>
  <p:sldIdLst>
    <p:sldId id="1694" r:id="rId23"/>
    <p:sldId id="1702" r:id="rId24"/>
    <p:sldId id="1703" r:id="rId25"/>
    <p:sldId id="1704" r:id="rId26"/>
    <p:sldId id="1705" r:id="rId27"/>
    <p:sldId id="1649" r:id="rId28"/>
    <p:sldId id="1650" r:id="rId29"/>
    <p:sldId id="1651" r:id="rId30"/>
    <p:sldId id="1652" r:id="rId31"/>
    <p:sldId id="1673" r:id="rId32"/>
    <p:sldId id="1672" r:id="rId33"/>
    <p:sldId id="1654" r:id="rId34"/>
    <p:sldId id="1655" r:id="rId35"/>
    <p:sldId id="1659" r:id="rId36"/>
    <p:sldId id="1656" r:id="rId37"/>
    <p:sldId id="1657" r:id="rId38"/>
    <p:sldId id="1658" r:id="rId39"/>
    <p:sldId id="1671" r:id="rId40"/>
    <p:sldId id="1660" r:id="rId41"/>
    <p:sldId id="1425" r:id="rId42"/>
    <p:sldId id="1423" r:id="rId43"/>
    <p:sldId id="1661" r:id="rId44"/>
    <p:sldId id="1662" r:id="rId45"/>
    <p:sldId id="1663" r:id="rId46"/>
    <p:sldId id="1664" r:id="rId47"/>
    <p:sldId id="1624" r:id="rId48"/>
    <p:sldId id="1665" r:id="rId49"/>
    <p:sldId id="1666" r:id="rId50"/>
    <p:sldId id="1675" r:id="rId51"/>
    <p:sldId id="1676" r:id="rId52"/>
    <p:sldId id="1667" r:id="rId53"/>
    <p:sldId id="1674" r:id="rId54"/>
    <p:sldId id="1668" r:id="rId55"/>
    <p:sldId id="1686" r:id="rId56"/>
    <p:sldId id="1677" r:id="rId57"/>
    <p:sldId id="1691" r:id="rId58"/>
    <p:sldId id="1692" r:id="rId59"/>
    <p:sldId id="1693" r:id="rId60"/>
    <p:sldId id="1678" r:id="rId61"/>
    <p:sldId id="1679" r:id="rId62"/>
    <p:sldId id="1687" r:id="rId63"/>
    <p:sldId id="1680" r:id="rId64"/>
    <p:sldId id="1625" r:id="rId65"/>
    <p:sldId id="1681" r:id="rId66"/>
    <p:sldId id="1682" r:id="rId67"/>
    <p:sldId id="1683" r:id="rId68"/>
    <p:sldId id="1684" r:id="rId69"/>
    <p:sldId id="1685" r:id="rId70"/>
    <p:sldId id="1688" r:id="rId71"/>
    <p:sldId id="1554" r:id="rId72"/>
    <p:sldId id="1538" r:id="rId73"/>
    <p:sldId id="1616" r:id="rId74"/>
    <p:sldId id="1701" r:id="rId75"/>
    <p:sldId id="1600" r:id="rId76"/>
    <p:sldId id="1617" r:id="rId77"/>
    <p:sldId id="1587" r:id="rId78"/>
    <p:sldId id="1628" r:id="rId79"/>
    <p:sldId id="1639" r:id="rId80"/>
    <p:sldId id="1621" r:id="rId81"/>
    <p:sldId id="1608" r:id="rId82"/>
    <p:sldId id="1619" r:id="rId83"/>
    <p:sldId id="1620" r:id="rId84"/>
    <p:sldId id="1610" r:id="rId85"/>
    <p:sldId id="1626" r:id="rId86"/>
    <p:sldId id="1627" r:id="rId87"/>
    <p:sldId id="1647" r:id="rId88"/>
    <p:sldId id="1631" r:id="rId89"/>
    <p:sldId id="1645" r:id="rId90"/>
    <p:sldId id="1640" r:id="rId91"/>
    <p:sldId id="1643" r:id="rId92"/>
    <p:sldId id="1644" r:id="rId93"/>
    <p:sldId id="1646" r:id="rId94"/>
    <p:sldId id="1695" r:id="rId95"/>
    <p:sldId id="1696" r:id="rId96"/>
    <p:sldId id="1697" r:id="rId97"/>
    <p:sldId id="1698" r:id="rId98"/>
    <p:sldId id="1699" r:id="rId99"/>
    <p:sldId id="1700" r:id="rId100"/>
    <p:sldId id="1602" r:id="rId101"/>
    <p:sldId id="1579" r:id="rId102"/>
    <p:sldId id="1633" r:id="rId103"/>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694"/>
            <p14:sldId id="1702"/>
            <p14:sldId id="1703"/>
            <p14:sldId id="1704"/>
            <p14:sldId id="1705"/>
            <p14:sldId id="1649"/>
            <p14:sldId id="1650"/>
            <p14:sldId id="1651"/>
          </p14:sldIdLst>
        </p14:section>
        <p14:section name="Why the cloud?" id="{7863C747-087E-4A2D-B131-CABEF2B06BE5}">
          <p14:sldIdLst>
            <p14:sldId id="1652"/>
            <p14:sldId id="1673"/>
            <p14:sldId id="1672"/>
            <p14:sldId id="1654"/>
            <p14:sldId id="1655"/>
          </p14:sldIdLst>
        </p14:section>
        <p14:section name="About Microsoft Azure" id="{B2862A4A-788A-430D-85B9-F318FEE9D4AE}">
          <p14:sldIdLst>
            <p14:sldId id="1659"/>
            <p14:sldId id="1656"/>
            <p14:sldId id="1657"/>
            <p14:sldId id="1658"/>
            <p14:sldId id="1671"/>
            <p14:sldId id="1660"/>
            <p14:sldId id="1425"/>
            <p14:sldId id="1423"/>
            <p14:sldId id="1661"/>
            <p14:sldId id="1662"/>
            <p14:sldId id="1663"/>
            <p14:sldId id="1664"/>
            <p14:sldId id="1624"/>
            <p14:sldId id="1665"/>
            <p14:sldId id="1666"/>
            <p14:sldId id="1675"/>
            <p14:sldId id="1676"/>
            <p14:sldId id="1667"/>
            <p14:sldId id="1674"/>
            <p14:sldId id="1668"/>
            <p14:sldId id="1686"/>
            <p14:sldId id="1677"/>
            <p14:sldId id="1691"/>
            <p14:sldId id="1692"/>
            <p14:sldId id="1693"/>
            <p14:sldId id="1678"/>
            <p14:sldId id="1679"/>
            <p14:sldId id="1687"/>
            <p14:sldId id="1680"/>
            <p14:sldId id="1625"/>
            <p14:sldId id="1681"/>
            <p14:sldId id="1682"/>
            <p14:sldId id="1683"/>
            <p14:sldId id="1684"/>
            <p14:sldId id="1685"/>
            <p14:sldId id="1688"/>
            <p14:sldId id="1554"/>
            <p14:sldId id="1538"/>
          </p14:sldIdLst>
        </p14:section>
        <p14:section name="Azure Services" id="{B6848D49-90B9-4784-8705-EE51253D6762}">
          <p14:sldIdLst>
            <p14:sldId id="1616"/>
            <p14:sldId id="1701"/>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Azure App Service" id="{E3023B48-7D43-4F60-BDA6-6BF9C73A856C}">
          <p14:sldIdLst>
            <p14:sldId id="1628"/>
            <p14:sldId id="1639"/>
            <p14:sldId id="1621"/>
            <p14:sldId id="1608"/>
          </p14:sldIdLst>
        </p14:section>
        <p14:section name="Demo Azure Preview Portal" id="{BBA8E0F0-1B7C-4BCC-91C0-C372B4AC5256}">
          <p14:sldIdLst>
            <p14:sldId id="1619"/>
          </p14:sldIdLst>
        </p14:section>
        <p14:section name="More Azure - AD, Media, IoT, Factor &amp; Stream, Fabric" id="{AE95F46A-0F83-47CF-9808-D49DA7FEACBD}">
          <p14:sldIdLst>
            <p14:sldId id="1620"/>
            <p14:sldId id="1610"/>
            <p14:sldId id="1626"/>
            <p14:sldId id="1627"/>
            <p14:sldId id="1647"/>
          </p14:sldIdLst>
        </p14:section>
        <p14:section name="Key Scenarios - Get started w/ Azure" id="{EE5B6C46-9488-44FC-A5AA-3E3F62C37D4A}">
          <p14:sldIdLst>
            <p14:sldId id="1631"/>
            <p14:sldId id="1645"/>
            <p14:sldId id="1640"/>
            <p14:sldId id="1643"/>
            <p14:sldId id="1644"/>
            <p14:sldId id="1646"/>
            <p14:sldId id="1695"/>
            <p14:sldId id="1696"/>
            <p14:sldId id="1697"/>
            <p14:sldId id="1698"/>
            <p14:sldId id="1699"/>
            <p14:sldId id="1700"/>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96" autoAdjust="0"/>
    <p:restoredTop sz="69850" autoAdjust="0"/>
  </p:normalViewPr>
  <p:slideViewPr>
    <p:cSldViewPr>
      <p:cViewPr varScale="1">
        <p:scale>
          <a:sx n="63" d="100"/>
          <a:sy n="63" d="100"/>
        </p:scale>
        <p:origin x="1110" y="7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4.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slide" Target="slides/slide62.xml"/><Relationship Id="rId89"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7.xml"/><Relationship Id="rId107" Type="http://schemas.openxmlformats.org/officeDocument/2006/relationships/presProps" Target="presProps.xml"/><Relationship Id="rId11" Type="http://schemas.openxmlformats.org/officeDocument/2006/relationships/slideMaster" Target="slideMasters/slideMaster4.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slide" Target="slides/slide44.xml"/><Relationship Id="rId74" Type="http://schemas.openxmlformats.org/officeDocument/2006/relationships/slide" Target="slides/slide52.xml"/><Relationship Id="rId79" Type="http://schemas.openxmlformats.org/officeDocument/2006/relationships/slide" Target="slides/slide57.xml"/><Relationship Id="rId87" Type="http://schemas.openxmlformats.org/officeDocument/2006/relationships/slide" Target="slides/slide65.xml"/><Relationship Id="rId102" Type="http://schemas.openxmlformats.org/officeDocument/2006/relationships/slide" Target="slides/slide80.xml"/><Relationship Id="rId110"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9.xml"/><Relationship Id="rId82" Type="http://schemas.openxmlformats.org/officeDocument/2006/relationships/slide" Target="slides/slide60.xml"/><Relationship Id="rId90" Type="http://schemas.openxmlformats.org/officeDocument/2006/relationships/slide" Target="slides/slide68.xml"/><Relationship Id="rId95" Type="http://schemas.openxmlformats.org/officeDocument/2006/relationships/slide" Target="slides/slide73.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handoutMaster" Target="handoutMasters/handoutMaster1.xml"/><Relationship Id="rId8" Type="http://schemas.openxmlformats.org/officeDocument/2006/relationships/slideMaster" Target="slideMasters/slideMaster1.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85" Type="http://schemas.openxmlformats.org/officeDocument/2006/relationships/slide" Target="slides/slide63.xml"/><Relationship Id="rId93" Type="http://schemas.openxmlformats.org/officeDocument/2006/relationships/slide" Target="slides/slide71.xml"/><Relationship Id="rId98"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103" Type="http://schemas.openxmlformats.org/officeDocument/2006/relationships/slide" Target="slides/slide81.xml"/><Relationship Id="rId108" Type="http://schemas.openxmlformats.org/officeDocument/2006/relationships/viewProps" Target="viewProps.xml"/><Relationship Id="rId20" Type="http://schemas.openxmlformats.org/officeDocument/2006/relationships/slideMaster" Target="slideMasters/slideMaster13.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slide" Target="slides/slide61.xml"/><Relationship Id="rId88" Type="http://schemas.openxmlformats.org/officeDocument/2006/relationships/slide" Target="slides/slide66.xml"/><Relationship Id="rId91" Type="http://schemas.openxmlformats.org/officeDocument/2006/relationships/slide" Target="slides/slide69.xml"/><Relationship Id="rId96" Type="http://schemas.openxmlformats.org/officeDocument/2006/relationships/slide" Target="slides/slide74.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6" Type="http://schemas.openxmlformats.org/officeDocument/2006/relationships/commentAuthors" Target="commentAuthors.xml"/><Relationship Id="rId10" Type="http://schemas.openxmlformats.org/officeDocument/2006/relationships/slideMaster" Target="slideMasters/slideMaster3.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slide" Target="slides/slide64.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7.xml"/><Relationship Id="rId109" Type="http://schemas.openxmlformats.org/officeDocument/2006/relationships/theme" Target="theme/theme1.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49.xml"/><Relationship Id="rId92" Type="http://schemas.openxmlformats.org/officeDocument/2006/relationships/slide" Target="slides/slide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11/2/2015 10:45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11/2/2015 10:45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baseline="0" dirty="0" smtClean="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6075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offer the most comprehensive set of SaaS applications..</a:t>
            </a:r>
            <a:r>
              <a:rPr lang="en-US" baseline="0" dirty="0" smtClean="0"/>
              <a:t> That’s deployed and used by more businesses</a:t>
            </a:r>
          </a:p>
          <a:p>
            <a:endParaRPr lang="en-US" baseline="0" dirty="0" smtClean="0"/>
          </a:p>
          <a:p>
            <a:r>
              <a:rPr lang="en-US" baseline="0" dirty="0" smtClean="0"/>
              <a:t>In IT EMS helps us manage that without compromising the UX and making sure that we don’t harm the security.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568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 – </a:t>
            </a:r>
            <a:r>
              <a:rPr lang="en-US" dirty="0" err="1" smtClean="0"/>
              <a:t>Iaas</a:t>
            </a:r>
            <a:r>
              <a:rPr lang="en-US" dirty="0" smtClean="0"/>
              <a:t>, but</a:t>
            </a:r>
            <a:r>
              <a:rPr lang="en-US" baseline="0" dirty="0" smtClean="0"/>
              <a:t> no </a:t>
            </a:r>
            <a:r>
              <a:rPr lang="en-US" baseline="0" dirty="0" err="1" smtClean="0"/>
              <a:t>paas</a:t>
            </a:r>
            <a:r>
              <a:rPr lang="en-US" baseline="0" dirty="0" smtClean="0"/>
              <a:t> or </a:t>
            </a:r>
            <a:r>
              <a:rPr lang="en-US" baseline="0" dirty="0" err="1" smtClean="0"/>
              <a:t>saas</a:t>
            </a:r>
            <a:endParaRPr lang="en-US" baseline="0" dirty="0" smtClean="0"/>
          </a:p>
          <a:p>
            <a:r>
              <a:rPr lang="en-US" baseline="0" dirty="0" smtClean="0"/>
              <a:t>Salesforce – </a:t>
            </a:r>
            <a:r>
              <a:rPr lang="en-US" baseline="0" dirty="0" smtClean="0"/>
              <a:t>SaaS</a:t>
            </a:r>
            <a:r>
              <a:rPr lang="en-US" baseline="0" dirty="0" smtClean="0"/>
              <a:t>, but no </a:t>
            </a:r>
            <a:r>
              <a:rPr lang="en-US" baseline="0" dirty="0" smtClean="0"/>
              <a:t>other</a:t>
            </a:r>
          </a:p>
          <a:p>
            <a:endParaRPr lang="en-US" baseline="0" dirty="0" smtClean="0"/>
          </a:p>
          <a:p>
            <a:r>
              <a:rPr lang="en-US" baseline="0" dirty="0" smtClean="0"/>
              <a:t>TP is Azure not PaaS or IaaS..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20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97530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7658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Gartner Survey</a:t>
            </a:r>
          </a:p>
          <a:p>
            <a:r>
              <a:rPr lang="en-US" dirty="0" smtClean="0"/>
              <a:t>10%</a:t>
            </a:r>
            <a:r>
              <a:rPr lang="en-US" baseline="0" dirty="0" smtClean="0"/>
              <a:t> - Public Cloud</a:t>
            </a:r>
          </a:p>
          <a:p>
            <a:r>
              <a:rPr lang="en-US" baseline="0" dirty="0" smtClean="0"/>
              <a:t>10% - Hosted environments</a:t>
            </a:r>
          </a:p>
          <a:p>
            <a:r>
              <a:rPr lang="en-US" baseline="0" dirty="0" smtClean="0"/>
              <a:t>80% - Hybrid Cloud</a:t>
            </a: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8993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11/2/2015 10:45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11/2/2015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57507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211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9664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Everyone is going through a Transformation,</a:t>
            </a:r>
            <a:r>
              <a:rPr lang="en-US" altLang="en-US" baseline="0" dirty="0" smtClean="0"/>
              <a:t> including us!</a:t>
            </a:r>
            <a:endParaRPr lang="en-US" altLang="en-US" dirty="0" smtClean="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11/2/2015 10:45 PM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6</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24248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1076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r>
              <a:rPr lang="en-US" sz="900" kern="1200" dirty="0" smtClean="0">
                <a:solidFill>
                  <a:schemeClr val="tx1"/>
                </a:solidFill>
                <a:effectLst/>
                <a:latin typeface="Segoe UI Light" pitchFamily="34" charset="0"/>
                <a:ea typeface="+mn-ea"/>
                <a:cs typeface="+mn-cs"/>
              </a:rPr>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br>
              <a:rPr lang="en-US" dirty="0" smtClean="0"/>
            </a:br>
            <a:endParaRPr lang="en-US"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br>
              <a:rPr lang="en-US" sz="900" b="0" i="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br>
              <a:rPr lang="en-US" dirty="0" smtClean="0"/>
            </a:br>
            <a:endParaRPr lang="en-US" dirty="0" smtClean="0"/>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11/2/2015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smtClean="0">
                <a:solidFill>
                  <a:srgbClr val="000000"/>
                </a:solidFill>
              </a:rPr>
              <a:t>&gt;85% F500 customers on MS Cloud</a:t>
            </a:r>
          </a:p>
          <a:p>
            <a:pPr>
              <a:spcAft>
                <a:spcPts val="1200"/>
              </a:spcAft>
            </a:pPr>
            <a:r>
              <a:rPr lang="en-US" dirty="0" smtClean="0">
                <a:solidFill>
                  <a:srgbClr val="000000"/>
                </a:solidFill>
              </a:rPr>
              <a:t>&gt;3,400 apps in Azure Marketplace</a:t>
            </a:r>
          </a:p>
          <a:p>
            <a:pPr>
              <a:spcAft>
                <a:spcPts val="1200"/>
              </a:spcAft>
            </a:pPr>
            <a:r>
              <a:rPr lang="en-US" dirty="0" smtClean="0">
                <a:solidFill>
                  <a:srgbClr val="000000"/>
                </a:solidFill>
              </a:rPr>
              <a:t>30 major certifications and attestations — more than any other major public cloud provider</a:t>
            </a:r>
          </a:p>
          <a:p>
            <a:pPr>
              <a:spcAft>
                <a:spcPts val="1200"/>
              </a:spcAft>
            </a:pPr>
            <a:r>
              <a:rPr lang="en-US" dirty="0" smtClean="0">
                <a:solidFill>
                  <a:srgbClr val="000000"/>
                </a:solidFill>
              </a:rPr>
              <a:t>13B authentications supported every week by Azure cloud services</a:t>
            </a:r>
          </a:p>
          <a:p>
            <a:pPr>
              <a:spcAft>
                <a:spcPts val="1200"/>
              </a:spcAft>
            </a:pPr>
            <a:r>
              <a:rPr lang="en-US" dirty="0" smtClean="0">
                <a:solidFill>
                  <a:srgbClr val="000000"/>
                </a:solidFill>
              </a:rPr>
              <a:t>1T messages a month are processed using Event Hub</a:t>
            </a:r>
          </a:p>
          <a:p>
            <a:pPr>
              <a:spcAft>
                <a:spcPts val="1200"/>
              </a:spcAft>
            </a:pPr>
            <a:r>
              <a:rPr lang="en-US" dirty="0" smtClean="0">
                <a:solidFill>
                  <a:srgbClr val="000000"/>
                </a:solidFill>
              </a:rPr>
              <a:t>&gt;60B ingress events per day worldwide in Even Hub</a:t>
            </a:r>
          </a:p>
          <a:p>
            <a:pPr>
              <a:spcAft>
                <a:spcPts val="1200"/>
              </a:spcAft>
            </a:pPr>
            <a:r>
              <a:rPr lang="en-US" dirty="0" smtClean="0">
                <a:solidFill>
                  <a:srgbClr val="000000"/>
                </a:solidFill>
              </a:rPr>
              <a:t>More than 70T storage objects in Azure</a:t>
            </a:r>
          </a:p>
          <a:p>
            <a:pPr>
              <a:spcAft>
                <a:spcPts val="1200"/>
              </a:spcAft>
            </a:pPr>
            <a:r>
              <a:rPr lang="en-US" dirty="0" smtClean="0">
                <a:solidFill>
                  <a:srgbClr val="000000"/>
                </a:solidFill>
              </a:rPr>
              <a:t>More than 9M transactions per second processed by Azure Storage (nearly 3x growth YoY)</a:t>
            </a:r>
          </a:p>
          <a:p>
            <a:pPr>
              <a:spcAft>
                <a:spcPts val="1200"/>
              </a:spcAft>
            </a:pPr>
            <a:r>
              <a:rPr lang="en-US" dirty="0" smtClean="0">
                <a:solidFill>
                  <a:srgbClr val="000000"/>
                </a:solidFill>
              </a:rPr>
              <a:t>1.5M SQL DBs under management in Azure / Customer usage has increased 7x YoY</a:t>
            </a:r>
          </a:p>
          <a:p>
            <a:pPr>
              <a:spcAft>
                <a:spcPts val="1200"/>
              </a:spcAft>
            </a:pPr>
            <a:r>
              <a:rPr lang="en-US" dirty="0" smtClean="0">
                <a:solidFill>
                  <a:srgbClr val="000000"/>
                </a:solidFill>
              </a:rPr>
              <a:t>2.5B logins per week process to Azure SQL DB</a:t>
            </a:r>
          </a:p>
          <a:p>
            <a:pPr>
              <a:spcAft>
                <a:spcPts val="1200"/>
              </a:spcAft>
            </a:pPr>
            <a:r>
              <a:rPr lang="en-US" dirty="0" smtClean="0">
                <a:solidFill>
                  <a:srgbClr val="000000"/>
                </a:solidFill>
              </a:rPr>
              <a:t>External Traffic / web site hits (e.g. customer traffic only)- 83.46 billion hits/month</a:t>
            </a:r>
          </a:p>
          <a:p>
            <a:pPr>
              <a:spcAft>
                <a:spcPts val="1200"/>
              </a:spcAft>
            </a:pPr>
            <a:r>
              <a:rPr lang="en-US" dirty="0" smtClean="0">
                <a:solidFill>
                  <a:srgbClr val="000000"/>
                </a:solidFill>
              </a:rPr>
              <a:t>Total Sites/Apps (customer sites only) – 664k</a:t>
            </a:r>
          </a:p>
          <a:p>
            <a:pPr>
              <a:spcAft>
                <a:spcPts val="1200"/>
              </a:spcAft>
            </a:pPr>
            <a:r>
              <a:rPr lang="en-US" dirty="0" smtClean="0">
                <a:solidFill>
                  <a:srgbClr val="000000"/>
                </a:solidFill>
              </a:rPr>
              <a:t>3.4M Developers registered with Visual Studio Online</a:t>
            </a:r>
          </a:p>
          <a:p>
            <a:pPr>
              <a:lnSpc>
                <a:spcPct val="90000"/>
              </a:lnSpc>
              <a:spcAft>
                <a:spcPts val="1200"/>
              </a:spcAft>
            </a:pPr>
            <a:endParaRPr lang="en-US" sz="1050" dirty="0" smtClean="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73355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smtClean="0"/>
              <a:t>$1B in Revenue (compared to XX 3 years ago)</a:t>
            </a:r>
          </a:p>
          <a:p>
            <a:r>
              <a:rPr lang="en-US" sz="900" b="0" dirty="0" smtClean="0"/>
              <a:t>Only vendor as a leader in all 4 Gartner Cloud Infrastructure MQ's</a:t>
            </a:r>
          </a:p>
          <a:p>
            <a:r>
              <a:rPr lang="en-US" sz="900" b="0" dirty="0" smtClean="0"/>
              <a:t>&gt;90K new customer subscriptions / month</a:t>
            </a:r>
          </a:p>
          <a:p>
            <a:r>
              <a:rPr lang="en-US" sz="900" b="0" dirty="0" smtClean="0"/>
              <a:t>80% of Fortune 500 customers use MS Cloud (or 58% use Azure)</a:t>
            </a:r>
          </a:p>
          <a:p>
            <a:r>
              <a:rPr lang="en-US" sz="900" b="0" dirty="0" smtClean="0"/>
              <a:t>23 regions announced globally, over 2x the number of AWS regions and 8x Google (3 Regions). </a:t>
            </a:r>
          </a:p>
          <a:p>
            <a:r>
              <a:rPr lang="en-US" sz="900" b="0" dirty="0" smtClean="0"/>
              <a:t>One of the largest networks in the world. We connect to over 1700 networks and have 1.4M miles of fiber in our datacenters</a:t>
            </a:r>
          </a:p>
          <a:p>
            <a:r>
              <a:rPr lang="en-US" sz="900" b="0" dirty="0" smtClean="0"/>
              <a:t>Azure has 22 major certifications and attestations-- more than any other major public cloud provider</a:t>
            </a:r>
          </a:p>
          <a:p>
            <a:endParaRPr lang="en-US" sz="900" b="1" dirty="0" smtClean="0"/>
          </a:p>
          <a:p>
            <a:endParaRPr lang="en-US" sz="900" b="1" dirty="0" smtClean="0"/>
          </a:p>
          <a:p>
            <a:r>
              <a:rPr lang="en-US" sz="900" b="1" dirty="0" smtClean="0"/>
              <a:t>Microsoft a Leader in Gartner Magic Quadrants</a:t>
            </a:r>
          </a:p>
          <a:p>
            <a:pPr marL="285750" indent="-285750">
              <a:buFont typeface="Arial" panose="020B0604020202020204" pitchFamily="34" charset="0"/>
              <a:buChar char="•"/>
            </a:pPr>
            <a:r>
              <a:rPr lang="en-US" sz="900" dirty="0" smtClean="0"/>
              <a:t>Cloud Infrastructure as a Service (May 2015)</a:t>
            </a:r>
          </a:p>
          <a:p>
            <a:pPr marL="285750" indent="-285750">
              <a:buFont typeface="Arial" panose="020B0604020202020204" pitchFamily="34" charset="0"/>
              <a:buChar char="•"/>
            </a:pPr>
            <a:r>
              <a:rPr lang="en-US" sz="900" dirty="0" smtClean="0"/>
              <a:t>Application Platform as a Service (March 2015)</a:t>
            </a:r>
          </a:p>
          <a:p>
            <a:pPr marL="285750" indent="-285750">
              <a:buFont typeface="Arial" panose="020B0604020202020204" pitchFamily="34" charset="0"/>
              <a:buChar char="•"/>
            </a:pPr>
            <a:r>
              <a:rPr lang="en-US" sz="900" dirty="0" smtClean="0"/>
              <a:t>Public Cloud Storage Services(June 2015)</a:t>
            </a:r>
          </a:p>
          <a:p>
            <a:pPr marL="285750" indent="-285750">
              <a:buFont typeface="Arial" panose="020B0604020202020204" pitchFamily="34" charset="0"/>
              <a:buChar char="•"/>
            </a:pPr>
            <a:r>
              <a:rPr lang="en-US" sz="900" dirty="0" smtClean="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t>IDC predicts that 65% of enterprises will commit to hybrid cloud before 2016</a:t>
            </a:r>
            <a:endParaRPr lang="en-US" sz="1000" b="1" dirty="0" smtClean="0"/>
          </a:p>
          <a:p>
            <a:pPr marL="285750" indent="-285750">
              <a:buFont typeface="Arial" panose="020B0604020202020204" pitchFamily="34" charset="0"/>
              <a:buChar char="•"/>
            </a:pPr>
            <a:endParaRPr lang="en-US" sz="900" dirty="0" smtClean="0"/>
          </a:p>
          <a:p>
            <a:pPr lvl="0"/>
            <a:r>
              <a:rPr lang="en-US" sz="900" b="1" kern="1200" dirty="0" smtClean="0">
                <a:solidFill>
                  <a:schemeClr val="tx1"/>
                </a:solidFill>
                <a:effectLst/>
                <a:latin typeface="Segoe UI Light" pitchFamily="34" charset="0"/>
                <a:ea typeface="+mn-ea"/>
                <a:cs typeface="+mn-cs"/>
              </a:rPr>
              <a:t>Equifax (CPS – US)</a:t>
            </a:r>
            <a:r>
              <a:rPr lang="en-US" sz="900" b="1" kern="1200" baseline="0" dirty="0" smtClean="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smtClean="0">
                <a:solidFill>
                  <a:schemeClr val="tx1"/>
                </a:solidFill>
                <a:effectLst/>
                <a:latin typeface="Segoe UI Light" pitchFamily="34" charset="0"/>
                <a:ea typeface="+mn-ea"/>
                <a:cs typeface="+mn-cs"/>
              </a:rPr>
              <a:t>details to come from Mark Jewett </a:t>
            </a:r>
            <a:endParaRPr lang="en-US" sz="900" b="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Garuda: (Linux</a:t>
            </a:r>
            <a:r>
              <a:rPr lang="en-US" sz="900" b="1" kern="1200" baseline="0" dirty="0" smtClean="0">
                <a:solidFill>
                  <a:schemeClr val="tx1"/>
                </a:solidFill>
                <a:effectLst/>
                <a:latin typeface="Segoe UI Light" pitchFamily="34" charset="0"/>
                <a:ea typeface="+mn-ea"/>
                <a:cs typeface="+mn-cs"/>
              </a:rPr>
              <a:t> – APAC)</a:t>
            </a:r>
            <a:endParaRPr lang="en-US" sz="900" b="1"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68% of the total consumption revenue(~400K) comes from OSS running on Azure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Tax Authority of Mexico (IaaS</a:t>
            </a:r>
            <a:r>
              <a:rPr lang="en-US" sz="900" b="1" kern="1200" baseline="0" dirty="0" smtClean="0">
                <a:solidFill>
                  <a:schemeClr val="tx1"/>
                </a:solidFill>
                <a:effectLst/>
                <a:latin typeface="Segoe UI Light" pitchFamily="34" charset="0"/>
                <a:ea typeface="+mn-ea"/>
                <a:cs typeface="+mn-cs"/>
              </a:rPr>
              <a:t> – LATAM) </a:t>
            </a:r>
            <a:r>
              <a:rPr lang="en-US" sz="900" b="1" kern="1200" dirty="0" smtClean="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smtClean="0">
              <a:solidFill>
                <a:schemeClr val="tx1"/>
              </a:solidFill>
              <a:effectLst/>
              <a:latin typeface="Segoe UI Light" pitchFamily="34" charset="0"/>
              <a:ea typeface="+mn-ea"/>
              <a:cs typeface="+mn-cs"/>
            </a:endParaRPr>
          </a:p>
          <a:p>
            <a:endParaRPr lang="en-US" dirty="0" smtClean="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23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45396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330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p>
          <a:p>
            <a:pPr marL="0" marR="0" lvl="0" indent="0" algn="l" defTabSz="93146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604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229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Web Apps – web apps that scale per your needs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Mobile Apps – Backend for any of your mobile apps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Logic Apps – Automate business processes across SaaS and on-</a:t>
            </a:r>
            <a:r>
              <a:rPr lang="en-US" baseline="0" dirty="0" err="1" smtClean="0"/>
              <a:t>prem</a:t>
            </a:r>
            <a:endParaRPr lang="en-US" baseline="0" dirty="0" smtClean="0"/>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API Apps – Easily build and consume APIs in the cloud</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9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ways</a:t>
            </a:r>
          </a:p>
          <a:p>
            <a:pPr marL="171450" marR="0" indent="-171450">
              <a:spcBef>
                <a:spcPts val="0"/>
              </a:spcBef>
              <a:spcAft>
                <a:spcPts val="0"/>
              </a:spcAft>
              <a:buFont typeface="Arial" panose="020B0604020202020204" pitchFamily="34" charset="0"/>
              <a:buChar char="•"/>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a:t>
            </a: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will build the intelligent cloud - in a world where devices will out number people and data is growing exponentially there is a huge opportunity to build intelligent cloud </a:t>
            </a: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solutions</a:t>
            </a:r>
          </a:p>
          <a:p>
            <a:pPr marL="0" marR="0" indent="0">
              <a:spcBef>
                <a:spcPts val="0"/>
              </a:spcBef>
              <a:spcAft>
                <a:spcPts val="0"/>
              </a:spcAft>
              <a:buFont typeface="Arial" panose="020B0604020202020204" pitchFamily="34" charset="0"/>
              <a:buNone/>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We no longer need a set of individual productivity apps –we need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MPC</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dev</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11/2/2015 11:08 PM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037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467451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236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45582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21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1280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274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smtClean="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Transition: Lets take a look at the rule setting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4935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can set a single or multiple rules to a device based on various data sets.  </a:t>
            </a:r>
          </a:p>
          <a:p>
            <a:pPr marL="171450" indent="-171450">
              <a:buFont typeface="Arial" panose="020B0604020202020204" pitchFamily="34" charset="0"/>
              <a:buChar char="•"/>
            </a:pPr>
            <a:r>
              <a:rPr lang="en-US" baseline="0" dirty="0" smtClean="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smtClean="0"/>
              <a:t>Azure IoT Suite is designed to be extensible and can be tailored to your needs.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04618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037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11/2/2015 11:10 PM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99538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55917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11/2/2015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54</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11/2/2015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61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smtClean="0"/>
              <a:t>So in a nut</a:t>
            </a:r>
            <a:r>
              <a:rPr lang="en-US" sz="900" baseline="0" dirty="0" smtClean="0"/>
              <a:t>shell Cloud is all about:</a:t>
            </a:r>
            <a:endParaRPr lang="en-US" sz="900" dirty="0" smtClean="0"/>
          </a:p>
          <a:p>
            <a:pPr>
              <a:spcBef>
                <a:spcPts val="1799"/>
              </a:spcBef>
            </a:pPr>
            <a:r>
              <a:rPr lang="en-US" sz="900" dirty="0" smtClean="0"/>
              <a:t>Speed - Rapidly setup environments to drive business priorities</a:t>
            </a:r>
          </a:p>
          <a:p>
            <a:pPr>
              <a:spcBef>
                <a:spcPts val="1799"/>
              </a:spcBef>
            </a:pPr>
            <a:r>
              <a:rPr lang="en-US" sz="900" dirty="0" smtClean="0"/>
              <a:t>Scale - Scale to meet peak demands </a:t>
            </a:r>
          </a:p>
          <a:p>
            <a:pPr>
              <a:spcBef>
                <a:spcPts val="1799"/>
              </a:spcBef>
            </a:pPr>
            <a:r>
              <a:rPr lang="en-US" sz="900" dirty="0" smtClean="0"/>
              <a:t>Economics - Increase daily activities, efficiency and reduced cost.</a:t>
            </a:r>
            <a:endParaRPr lang="en-US" sz="9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1029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Speaker notes: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Deliver video</a:t>
            </a:r>
            <a:r>
              <a:rPr lang="en-US" baseline="0" dirty="0" smtClean="0"/>
              <a:t> content or stream video to audiences large or small to a</a:t>
            </a:r>
            <a:r>
              <a:rPr lang="en-US" dirty="0" smtClean="0"/>
              <a:t>ny </a:t>
            </a:r>
            <a:r>
              <a:rPr lang="en-US" baseline="0" dirty="0" smtClean="0"/>
              <a:t>device(Web or Mobile) anywhere reliably and in scale.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Integration with Office 365 empowers organizations of all sizes helps to use videos to enhance sharing, collaboration and communication.</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Azure Media Player, an automated online player solution, </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supports all the usual industry standards like HTML5 video, </a:t>
            </a:r>
            <a:r>
              <a:rPr lang="en-US" sz="900" b="0" i="0" u="none" strike="noStrike" kern="1200" dirty="0" smtClean="0">
                <a:solidFill>
                  <a:schemeClr val="tx1"/>
                </a:solidFill>
                <a:effectLst/>
                <a:latin typeface="Segoe UI Light" pitchFamily="34" charset="0"/>
                <a:ea typeface="+mn-ea"/>
                <a:cs typeface="+mn-cs"/>
                <a:hlinkClick r:id="rId3"/>
              </a:rPr>
              <a:t>Media Source Extensions</a:t>
            </a:r>
            <a:r>
              <a:rPr lang="en-US" sz="900" b="0" i="0" kern="1200" dirty="0" smtClean="0">
                <a:solidFill>
                  <a:schemeClr val="tx1"/>
                </a:solidFill>
                <a:effectLst/>
                <a:latin typeface="Segoe UI Light" pitchFamily="34" charset="0"/>
                <a:ea typeface="+mn-ea"/>
                <a:cs typeface="+mn-cs"/>
              </a:rPr>
              <a:t> and rights management through </a:t>
            </a:r>
            <a:r>
              <a:rPr lang="en-US" sz="900" b="0" i="0" u="none" strike="noStrike" kern="1200" dirty="0" smtClean="0">
                <a:solidFill>
                  <a:schemeClr val="tx1"/>
                </a:solidFill>
                <a:effectLst/>
                <a:latin typeface="Segoe UI Light" pitchFamily="34" charset="0"/>
                <a:ea typeface="+mn-ea"/>
                <a:cs typeface="+mn-cs"/>
                <a:hlinkClick r:id="rId4"/>
              </a:rPr>
              <a:t>Encrypted Media Extensions</a:t>
            </a:r>
            <a:r>
              <a:rPr lang="en-US" sz="900" b="0" i="0" kern="1200" dirty="0" smtClean="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11/2/2015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64</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11/2/2015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11/2/2015 10:45 PM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11/2/2015 10:45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69</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11/2/2015 10:45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11/2/2015 10:45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11/2/2015 10:45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66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86131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5104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4F2982F-AAE1-4ADA-A725-0A5C19CD442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611722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one or more </a:t>
            </a:r>
            <a:r>
              <a:rPr lang="en-US" b="0" dirty="0" smtClean="0"/>
              <a:t>following options for Microsoft</a:t>
            </a:r>
            <a:r>
              <a:rPr lang="en-US" b="0" baseline="0" dirty="0" smtClean="0"/>
              <a:t> Azure S</a:t>
            </a:r>
            <a:r>
              <a:rPr lang="en-US" b="0" dirty="0" smtClean="0"/>
              <a:t>torage redundancy:</a:t>
            </a:r>
            <a:r>
              <a:rPr lang="en-US" b="0" baseline="0" dirty="0" smtClean="0"/>
              <a:t> </a:t>
            </a:r>
            <a:r>
              <a:rPr lang="en-US" b="0" dirty="0" smtClean="0"/>
              <a:t>LRS, GRS and</a:t>
            </a:r>
            <a:r>
              <a:rPr lang="en-US" b="0" baseline="0" dirty="0" smtClean="0"/>
              <a:t> </a:t>
            </a:r>
            <a:r>
              <a:rPr lang="en-US" b="0" dirty="0" smtClean="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how</a:t>
            </a:r>
            <a:r>
              <a:rPr lang="en-US" b="0" baseline="0" dirty="0" smtClean="0"/>
              <a:t> </a:t>
            </a:r>
            <a:r>
              <a:rPr lang="en-US" b="0" dirty="0" smtClean="0"/>
              <a:t>Standard</a:t>
            </a:r>
            <a:r>
              <a:rPr lang="en-US" b="0" baseline="0" dirty="0" smtClean="0"/>
              <a:t> and Active Geo-Replication i</a:t>
            </a:r>
            <a:r>
              <a:rPr lang="en-US" sz="1200" b="0" i="0" kern="1200" dirty="0" smtClean="0">
                <a:solidFill>
                  <a:schemeClr val="tx1"/>
                </a:solidFill>
                <a:effectLst/>
                <a:latin typeface="+mn-lt"/>
                <a:ea typeface="+mn-ea"/>
                <a:cs typeface="+mn-cs"/>
              </a:rPr>
              <a:t>mplements a mechanism to provide Azure SQL database redundancy.</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Explain various</a:t>
            </a:r>
            <a:r>
              <a:rPr lang="en-US" sz="1200" b="0" i="0" kern="1200" baseline="0" dirty="0" smtClean="0">
                <a:solidFill>
                  <a:schemeClr val="tx1"/>
                </a:solidFill>
                <a:effectLst/>
                <a:latin typeface="+mn-lt"/>
                <a:ea typeface="+mn-ea"/>
                <a:cs typeface="+mn-cs"/>
              </a:rPr>
              <a:t> cache services available in Microsoft Azure; </a:t>
            </a:r>
            <a:r>
              <a:rPr lang="en-US" sz="1200" b="0" i="0" kern="1200" dirty="0" smtClean="0">
                <a:solidFill>
                  <a:schemeClr val="tx1"/>
                </a:solidFill>
                <a:effectLst/>
                <a:latin typeface="+mn-lt"/>
                <a:ea typeface="+mn-ea"/>
                <a:cs typeface="+mn-cs"/>
              </a:rPr>
              <a:t>High availability option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In-Role Cache</a:t>
            </a:r>
            <a:r>
              <a:rPr lang="en-US" sz="1200" b="0" i="0" kern="1200" baseline="0" dirty="0" smtClean="0">
                <a:solidFill>
                  <a:schemeClr val="tx1"/>
                </a:solidFill>
                <a:effectLst/>
                <a:latin typeface="+mn-lt"/>
                <a:ea typeface="+mn-ea"/>
                <a:cs typeface="+mn-cs"/>
              </a:rPr>
              <a:t> available in Cloud Service. </a:t>
            </a:r>
            <a:r>
              <a:rPr lang="en-US" sz="1200" b="0" i="0" kern="1200" dirty="0" err="1" smtClean="0">
                <a:solidFill>
                  <a:schemeClr val="tx1"/>
                </a:solidFill>
                <a:effectLst/>
                <a:latin typeface="+mn-lt"/>
                <a:ea typeface="+mn-ea"/>
                <a:cs typeface="+mn-cs"/>
              </a:rPr>
              <a:t>Redis</a:t>
            </a:r>
            <a:r>
              <a:rPr lang="en-US" sz="1200" b="0" i="0" kern="1200" dirty="0" smtClean="0">
                <a:solidFill>
                  <a:schemeClr val="tx1"/>
                </a:solidFill>
                <a:effectLst/>
                <a:latin typeface="+mn-lt"/>
                <a:ea typeface="+mn-ea"/>
                <a:cs typeface="+mn-cs"/>
              </a:rPr>
              <a:t> Cache</a:t>
            </a:r>
            <a:r>
              <a:rPr lang="en-US" sz="1200" b="0" i="0" kern="1200" baseline="0" dirty="0" smtClean="0">
                <a:solidFill>
                  <a:schemeClr val="tx1"/>
                </a:solidFill>
                <a:effectLst/>
                <a:latin typeface="+mn-lt"/>
                <a:ea typeface="+mn-ea"/>
                <a:cs typeface="+mn-cs"/>
              </a:rPr>
              <a:t> is  also available as a </a:t>
            </a:r>
            <a:r>
              <a:rPr lang="en-US" sz="1200" b="0" i="0" kern="1200" dirty="0" smtClean="0">
                <a:solidFill>
                  <a:schemeClr val="tx1"/>
                </a:solidFill>
                <a:effectLst/>
                <a:latin typeface="+mn-lt"/>
                <a:ea typeface="+mn-ea"/>
                <a:cs typeface="+mn-cs"/>
              </a:rPr>
              <a:t>high availability standalone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cache</a:t>
            </a:r>
            <a:r>
              <a:rPr lang="en-US" sz="1200" b="0" i="0" kern="1200" baseline="0" dirty="0" smtClean="0">
                <a:solidFill>
                  <a:schemeClr val="tx1"/>
                </a:solidFill>
                <a:effectLst/>
                <a:latin typeface="+mn-lt"/>
                <a:ea typeface="+mn-ea"/>
                <a:cs typeface="+mn-cs"/>
              </a:rPr>
              <a:t> service  if you </a:t>
            </a:r>
            <a:r>
              <a:rPr lang="en-US" sz="1200" b="0" i="0" kern="1200" dirty="0" smtClean="0">
                <a:solidFill>
                  <a:schemeClr val="tx1"/>
                </a:solidFill>
                <a:effectLst/>
                <a:latin typeface="+mn-lt"/>
                <a:ea typeface="+mn-ea"/>
                <a:cs typeface="+mn-cs"/>
              </a:rPr>
              <a:t>choose the standard cache offering SKU which has a 99.9% SLA.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r>
              <a:rPr lang="en-US" sz="1200" dirty="0" smtClean="0"/>
              <a:t>Explain how</a:t>
            </a:r>
            <a:r>
              <a:rPr lang="en-US" sz="1200" baseline="0" dirty="0" smtClean="0"/>
              <a:t> h</a:t>
            </a:r>
            <a:r>
              <a:rPr lang="en-US" sz="1200" dirty="0" smtClean="0"/>
              <a:t>igh</a:t>
            </a:r>
            <a:r>
              <a:rPr lang="en-US" sz="1200" baseline="0" dirty="0" smtClean="0"/>
              <a:t> availability is achieved through automatic load-balanced m</a:t>
            </a:r>
            <a:r>
              <a:rPr lang="en-US" sz="1200" dirty="0" smtClean="0"/>
              <a:t>ulti-instance</a:t>
            </a:r>
            <a:r>
              <a:rPr lang="en-US" sz="1200" baseline="0" dirty="0" smtClean="0"/>
              <a:t> App Service applications, </a:t>
            </a:r>
            <a:r>
              <a:rPr lang="en-US" sz="1200" dirty="0" smtClean="0">
                <a:solidFill>
                  <a:schemeClr val="accent2">
                    <a:lumMod val="60000"/>
                    <a:lumOff val="40000"/>
                  </a:schemeClr>
                </a:solidFill>
              </a:rPr>
              <a:t>Cloud Service</a:t>
            </a:r>
            <a:r>
              <a:rPr lang="en-US" sz="1200" baseline="0" dirty="0" smtClean="0">
                <a:solidFill>
                  <a:schemeClr val="accent2">
                    <a:lumMod val="60000"/>
                    <a:lumOff val="40000"/>
                  </a:schemeClr>
                </a:solidFill>
              </a:rPr>
              <a:t> and </a:t>
            </a:r>
            <a:r>
              <a:rPr lang="en-US" sz="1200" dirty="0" smtClean="0">
                <a:solidFill>
                  <a:schemeClr val="accent2">
                    <a:lumMod val="60000"/>
                    <a:lumOff val="40000"/>
                  </a:schemeClr>
                </a:solidFill>
              </a:rPr>
              <a:t>Virtual Machines.</a:t>
            </a:r>
          </a:p>
          <a:p>
            <a:endParaRPr lang="en-US" sz="1200" dirty="0" smtClean="0">
              <a:solidFill>
                <a:schemeClr val="accent2">
                  <a:lumMod val="60000"/>
                  <a:lumOff val="40000"/>
                </a:schemeClr>
              </a:solidFill>
            </a:endParaRPr>
          </a:p>
          <a:p>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17585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25171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053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11/2/2015 10:45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9002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a:t>
            </a:r>
            <a:r>
              <a:rPr lang="en-US" baseline="0" dirty="0" smtClean="0"/>
              <a:t> the Microsoft Story.</a:t>
            </a:r>
          </a:p>
          <a:p>
            <a:endParaRPr lang="en-US" dirty="0" smtClean="0"/>
          </a:p>
          <a:p>
            <a:r>
              <a:rPr lang="en-US" dirty="0" smtClean="0"/>
              <a:t>We</a:t>
            </a:r>
            <a:r>
              <a:rPr lang="en-US" baseline="0" dirty="0" smtClean="0"/>
              <a:t> </a:t>
            </a:r>
            <a:r>
              <a:rPr lang="en-US" baseline="0" dirty="0" smtClean="0"/>
              <a:t>are in the midst of shift in the way we do general computing, and it’s a major shift for everyone – Microsoft included.</a:t>
            </a:r>
          </a:p>
          <a:p>
            <a:endParaRPr lang="en-US" baseline="0" dirty="0" smtClean="0"/>
          </a:p>
          <a:p>
            <a:r>
              <a:rPr lang="en-US" baseline="0" dirty="0" smtClean="0"/>
              <a:t>Every org will also be transforming sooner, than later. </a:t>
            </a:r>
          </a:p>
          <a:p>
            <a:endParaRPr lang="en-US" baseline="0" dirty="0" smtClean="0"/>
          </a:p>
          <a:p>
            <a:r>
              <a:rPr lang="en-US" baseline="0" dirty="0" smtClean="0"/>
              <a:t>They will be using SaaS solutions to achieve faster time to value.</a:t>
            </a:r>
          </a:p>
          <a:p>
            <a:endParaRPr lang="en-US" baseline="0" dirty="0" smtClean="0"/>
          </a:p>
          <a:p>
            <a:r>
              <a:rPr lang="en-US" baseline="0" dirty="0" smtClean="0"/>
              <a:t>They are going to extend their existing DCs with the help of Cloud Infrastructure and Compute to improve cost savings and agility.</a:t>
            </a:r>
          </a:p>
          <a:p>
            <a:endParaRPr lang="en-US" baseline="0" dirty="0" smtClean="0"/>
          </a:p>
          <a:p>
            <a:r>
              <a:rPr lang="en-US" baseline="0" dirty="0" smtClean="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smtClean="0"/>
          </a:p>
          <a:p>
            <a:r>
              <a:rPr lang="en-US" baseline="0" dirty="0" smtClean="0"/>
              <a:t>This will </a:t>
            </a:r>
            <a:r>
              <a:rPr lang="en-US" baseline="0" dirty="0" err="1" smtClean="0"/>
              <a:t>inturn</a:t>
            </a:r>
            <a:r>
              <a:rPr lang="en-US" baseline="0" dirty="0" smtClean="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10:45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58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11/2/2015 10:45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621113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859382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80981940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9758036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smtClean="0"/>
              <a:t>Statement</a:t>
            </a:r>
            <a:endParaRPr lang="en-US" sz="7995"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smtClean="0">
                <a:solidFill>
                  <a:schemeClr val="bg1"/>
                </a:solidFill>
              </a:rPr>
              <a:t>Headline</a:t>
            </a:r>
            <a:endParaRPr lang="en-US" sz="4799" dirty="0">
              <a:solidFill>
                <a:schemeClr val="bg1"/>
              </a:solidFill>
            </a:endParaRPr>
          </a:p>
        </p:txBody>
      </p:sp>
    </p:spTree>
    <p:extLst>
      <p:ext uri="{BB962C8B-B14F-4D97-AF65-F5344CB8AC3E}">
        <p14:creationId xmlns:p14="http://schemas.microsoft.com/office/powerpoint/2010/main" val="142430926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smtClean="0">
                <a:solidFill>
                  <a:schemeClr val="bg1"/>
                </a:solidFill>
              </a:rPr>
              <a:t>Headline</a:t>
            </a:r>
            <a:endParaRPr lang="en-US" sz="4799"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smtClean="0">
                <a:ln w="3175">
                  <a:noFill/>
                </a:ln>
                <a:solidFill>
                  <a:srgbClr val="0072C6"/>
                </a:solidFill>
                <a:effectLst/>
                <a:uLnTx/>
                <a:uFillTx/>
                <a:latin typeface="Segoe UI Light"/>
                <a:ea typeface="+mn-ea"/>
                <a:cs typeface="Segoe UI" pitchFamily="34" charset="0"/>
              </a:rPr>
              <a:t>Subhead</a:t>
            </a:r>
            <a:endPar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1681133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03638829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880492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57505477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27961248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982430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906052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872391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522925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6886534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5666370"/>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854225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22464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924139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39070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79829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66440802"/>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79181559"/>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07996325"/>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403123331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592435568"/>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928792150"/>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751456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899840649"/>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29498170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6715962"/>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67501724"/>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840242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9104946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80456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8427305"/>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600050126"/>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6640578"/>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86323222"/>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a:t>
            </a:r>
            <a:r>
              <a:rPr lang="en-US" sz="686" dirty="0" smtClean="0">
                <a:gradFill>
                  <a:gsLst>
                    <a:gs pos="0">
                      <a:schemeClr val="tx1"/>
                    </a:gs>
                    <a:gs pos="100000">
                      <a:schemeClr val="tx1"/>
                    </a:gs>
                  </a:gsLst>
                  <a:lin ang="5400000" scaled="0"/>
                </a:gradFill>
                <a:latin typeface="+mn-lt"/>
                <a:ea typeface="+mn-ea"/>
                <a:cs typeface="Segoe UI" pitchFamily="34" charset="0"/>
              </a:rPr>
              <a:t>2015 </a:t>
            </a:r>
            <a:r>
              <a:rPr lang="en-US" sz="686"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smtClean="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23814776"/>
      </p:ext>
    </p:extLst>
  </p:cSld>
  <p:clrMapOvr>
    <a:masterClrMapping/>
  </p:clrMapOvr>
  <p:transition>
    <p:fade/>
  </p:transition>
  <p:timing>
    <p:tnLst>
      <p:par>
        <p:cTn id="1" dur="indefinite" restart="never" nodeType="tmRoot"/>
      </p:par>
    </p:tnLst>
  </p:timing>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535585431"/>
      </p:ext>
    </p:extLst>
  </p:cSld>
  <p:clrMapOvr>
    <a:masterClrMapping/>
  </p:clrMapOvr>
  <p:transition>
    <p:fade/>
  </p:transition>
  <p:timing>
    <p:tnLst>
      <p:par>
        <p:cTn id="1" dur="indefinite" restart="never" nodeType="tmRoot"/>
      </p:par>
    </p:tnLst>
  </p:timing>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006352561"/>
      </p:ext>
    </p:extLst>
  </p:cSld>
  <p:clrMapOvr>
    <a:masterClrMapping/>
  </p:clrMapOvr>
  <p:transition>
    <p:fade/>
  </p:transition>
  <p:timing>
    <p:tnLst>
      <p:par>
        <p:cTn id="1" dur="indefinite" restart="never" nodeType="tmRoot"/>
      </p:par>
    </p:tnLst>
  </p:timing>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timing>
    <p:tnLst>
      <p:par>
        <p:cTn id="1" dur="indefinite" restart="never" nodeType="tmRoot"/>
      </p:par>
    </p:tnLst>
  </p:timing>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timing>
    <p:tnLst>
      <p:par>
        <p:cTn id="1" dur="indefinite" restart="never" nodeType="tmRoot"/>
      </p:par>
    </p:tnLst>
  </p:timing>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timing>
    <p:tnLst>
      <p:par>
        <p:cTn id="1" dur="indefinite" restart="never" nodeType="tmRoot"/>
      </p:par>
    </p:tnLst>
  </p:timing>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timing>
    <p:tnLst>
      <p:par>
        <p:cTn id="1" dur="indefinite" restart="never" nodeType="tmRoot"/>
      </p:par>
    </p:tnLst>
  </p:timing>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timing>
    <p:tnLst>
      <p:par>
        <p:cTn id="1" dur="indefinite" restart="never" nodeType="tmRoot"/>
      </p:par>
    </p:tnLst>
  </p:timing>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timing>
    <p:tnLst>
      <p:par>
        <p:cTn id="1" dur="indefinite" restart="never" nodeType="tmRoot"/>
      </p:par>
    </p:tnLst>
  </p:timing>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timing>
    <p:tnLst>
      <p:par>
        <p:cTn id="1" dur="indefinite" restart="never" nodeType="tmRoot"/>
      </p:par>
    </p:tnLst>
  </p:timing>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timing>
    <p:tnLst>
      <p:par>
        <p:cTn id="1" dur="indefinite" restart="never" nodeType="tmRoot"/>
      </p:par>
    </p:tnLst>
  </p:timing>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213391843"/>
      </p:ext>
    </p:extLst>
  </p:cSld>
  <p:clrMapOvr>
    <a:masterClrMapping/>
  </p:clrMapOvr>
  <p:transition>
    <p:fade/>
  </p:transition>
  <p:timing>
    <p:tnLst>
      <p:par>
        <p:cTn id="1" dur="indefinite" restart="never" nodeType="tmRoot"/>
      </p:par>
    </p:tnLst>
  </p:timing>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199898432"/>
      </p:ext>
    </p:extLst>
  </p:cSld>
  <p:clrMapOvr>
    <a:masterClrMapping/>
  </p:clrMapOvr>
  <p:transition>
    <p:fade/>
  </p:transition>
  <p:timing>
    <p:tnLst>
      <p:par>
        <p:cTn id="1" dur="indefinite" restart="never" nodeType="tmRoot"/>
      </p:par>
    </p:tnLst>
  </p:timing>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timing>
    <p:tnLst>
      <p:par>
        <p:cTn id="1" dur="indefinite" restart="never" nodeType="tmRoot"/>
      </p:par>
    </p:tnLst>
  </p:timing>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timing>
    <p:tnLst>
      <p:par>
        <p:cTn id="1" dur="indefinite" restart="never" nodeType="tmRoot"/>
      </p:par>
    </p:tnLst>
  </p:timing>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timing>
    <p:tnLst>
      <p:par>
        <p:cTn id="1" dur="indefinite" restart="never" nodeType="tmRoot"/>
      </p:par>
    </p:tnLst>
  </p:timing>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timing>
    <p:tnLst>
      <p:par>
        <p:cTn id="1" dur="indefinite" restart="never" nodeType="tmRoot"/>
      </p:par>
    </p:tnLst>
  </p:timing>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smtClea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53524486"/>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smtClean="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403251393"/>
      </p:ext>
    </p:extLst>
  </p:cSld>
  <p:clrMapOvr>
    <a:masterClrMapping/>
  </p:clrMapOvr>
  <p:transition>
    <p:fade/>
  </p:transition>
  <p:timing>
    <p:tnLst>
      <p:par>
        <p:cTn id="1" dur="indefinite" restart="never" nodeType="tmRoot"/>
      </p:par>
    </p:tnLst>
  </p:timing>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675342458"/>
      </p:ext>
    </p:extLst>
  </p:cSld>
  <p:clrMapOvr>
    <a:masterClrMapping/>
  </p:clrMapOvr>
  <p:transition>
    <p:fade/>
  </p:transition>
  <p:timing>
    <p:tnLst>
      <p:par>
        <p:cTn id="1" dur="indefinite" restart="never" nodeType="tmRoot"/>
      </p:par>
    </p:tnLst>
  </p:timing>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757974293"/>
      </p:ext>
    </p:extLst>
  </p:cSld>
  <p:clrMapOvr>
    <a:masterClrMapping/>
  </p:clrMapOvr>
  <p:transition>
    <p:fade/>
  </p:transition>
  <p:timing>
    <p:tnLst>
      <p:par>
        <p:cTn id="1" dur="indefinite" restart="never" nodeType="tmRoot"/>
      </p:par>
    </p:tnLst>
  </p:timing>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timing>
    <p:tnLst>
      <p:par>
        <p:cTn id="1" dur="indefinite" restart="never" nodeType="tmRoot"/>
      </p:par>
    </p:tnLst>
  </p:timing>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timing>
    <p:tnLst>
      <p:par>
        <p:cTn id="1" dur="indefinite" restart="never" nodeType="tmRoot"/>
      </p:par>
    </p:tnLst>
  </p:timing>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timing>
    <p:tnLst>
      <p:par>
        <p:cTn id="1" dur="indefinite" restart="never" nodeType="tmRoot"/>
      </p:par>
    </p:tnLst>
  </p:timing>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timing>
    <p:tnLst>
      <p:par>
        <p:cTn id="1" dur="indefinite" restart="never" nodeType="tmRoot"/>
      </p:par>
    </p:tnLst>
  </p:timing>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timing>
    <p:tnLst>
      <p:par>
        <p:cTn id="1" dur="indefinite" restart="never" nodeType="tmRoot"/>
      </p:par>
    </p:tnLst>
  </p:timing>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timing>
    <p:tnLst>
      <p:par>
        <p:cTn id="1" dur="indefinite" restart="never" nodeType="tmRoot"/>
      </p:par>
    </p:tnLst>
  </p:timing>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timing>
    <p:tnLst>
      <p:par>
        <p:cTn id="1" dur="indefinite" restart="never" nodeType="tmRoot"/>
      </p:par>
    </p:tnLst>
  </p:timing>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timing>
    <p:tnLst>
      <p:par>
        <p:cTn id="1" dur="indefinite" restart="never" nodeType="tmRoot"/>
      </p:par>
    </p:tnLst>
  </p:timing>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timing>
    <p:tnLst>
      <p:par>
        <p:cTn id="1" dur="indefinite" restart="never" nodeType="tmRoot"/>
      </p:par>
    </p:tnLst>
  </p:timing>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smtClean="0">
                <a:solidFill>
                  <a:schemeClr val="tx2"/>
                </a:solidFill>
              </a:rPr>
              <a:t>Subhead</a:t>
            </a:r>
            <a:endParaRPr lang="en-US" sz="3999" dirty="0">
              <a:solidFill>
                <a:schemeClr val="tx2"/>
              </a:solidFill>
            </a:endParaRP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991591498"/>
      </p:ext>
    </p:extLst>
  </p:cSld>
  <p:clrMapOvr>
    <a:masterClrMapping/>
  </p:clrMapOvr>
  <p:transition>
    <p:fade/>
  </p:transition>
  <p:timing>
    <p:tnLst>
      <p:par>
        <p:cTn id="1" dur="indefinite" restart="never" nodeType="tmRoot"/>
      </p:par>
    </p:tnLst>
  </p:timing>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858782268"/>
      </p:ext>
    </p:extLst>
  </p:cSld>
  <p:clrMapOvr>
    <a:masterClrMapping/>
  </p:clrMapOvr>
  <p:transition>
    <p:fade/>
  </p:transition>
  <p:timing>
    <p:tnLst>
      <p:par>
        <p:cTn id="1" dur="indefinite" restart="never" nodeType="tmRoot"/>
      </p:par>
    </p:tnLst>
  </p:timing>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timing>
    <p:tnLst>
      <p:par>
        <p:cTn id="1" dur="indefinite" restart="never" nodeType="tmRoot"/>
      </p:par>
    </p:tnLst>
  </p:timing>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timing>
    <p:tnLst>
      <p:par>
        <p:cTn id="1" dur="indefinite" restart="never" nodeType="tmRoot"/>
      </p:par>
    </p:tnLst>
  </p:timing>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timing>
    <p:tnLst>
      <p:par>
        <p:cTn id="1" dur="indefinite" restart="never" nodeType="tmRoot"/>
      </p:par>
    </p:tnLst>
  </p:timing>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timing>
    <p:tnLst>
      <p:par>
        <p:cTn id="1" dur="indefinite" restart="never" nodeType="tmRoot"/>
      </p:par>
    </p:tnLst>
  </p:timing>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914296614"/>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smtClean="0">
                <a:solidFill>
                  <a:schemeClr val="bg1">
                    <a:alpha val="99000"/>
                  </a:schemeClr>
                </a:solidFill>
              </a:rPr>
              <a:t>Q&amp;A</a:t>
            </a:r>
            <a:endParaRPr lang="en-US" sz="8795" dirty="0">
              <a:solidFill>
                <a:schemeClr val="bg1">
                  <a:alpha val="99000"/>
                </a:schemeClr>
              </a:solidFill>
            </a:endParaRPr>
          </a:p>
        </p:txBody>
      </p:sp>
    </p:spTree>
    <p:extLst>
      <p:ext uri="{BB962C8B-B14F-4D97-AF65-F5344CB8AC3E}">
        <p14:creationId xmlns:p14="http://schemas.microsoft.com/office/powerpoint/2010/main" val="1044188038"/>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smtClean="0"/>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Biztalk</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117233"/>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8402739"/>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2238578"/>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8825889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140862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0651691"/>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03106218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530183831"/>
      </p:ext>
    </p:extLst>
  </p:cSld>
  <p:clrMapOvr>
    <a:masterClrMapping/>
  </p:clrMapOvr>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627428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96993124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8280725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12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39254034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12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9537505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126"/>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78130147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11436667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83086388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93415255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8869301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066607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69376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717686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683491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7986" lvl="2" indent="-223993" algn="l" defTabSz="895974"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536058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790164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346406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11/2/2015</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865643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178958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08459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094837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912920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90920498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8140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829216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3185227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23636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8531448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325747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543741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image" Target="../media/image77.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theme" Target="../theme/theme11.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image" Target="../media/image90.png"/><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image" Target="../media/image89.png"/><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theme" Target="../theme/theme1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34" Type="http://schemas.openxmlformats.org/officeDocument/2006/relationships/image" Target="../media/image90.png"/><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image" Target="../media/image89.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theme" Target="../theme/theme1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29" Type="http://schemas.openxmlformats.org/officeDocument/2006/relationships/slideLayout" Target="../slideLayouts/slideLayout352.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image" Target="../media/image10.png"/><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15.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image" Target="../media/image10.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image" Target="../media/image69.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image" Target="../media/image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image" Target="../media/image10.pn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7.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8.xml"/><Relationship Id="rId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theme" Target="../theme/theme9.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image" Target="../media/image2.png"/><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iming>
    <p:tnLst>
      <p:par>
        <p:cTn id="1" dur="indefinite" restart="never" nodeType="tmRoot"/>
      </p:par>
    </p:tnLst>
  </p:timing>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iming>
    <p:tnLst>
      <p:par>
        <p:cTn id="1" dur="indefinite" restart="never" nodeType="tmRoot"/>
      </p:par>
    </p:tnLst>
  </p:timing>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8192ACA-59BE-493A-AD23-DCA0B63F5A12}" type="datetimeFigureOut">
              <a:rPr lang="en-US" smtClean="0">
                <a:solidFill>
                  <a:prstClr val="black">
                    <a:tint val="75000"/>
                  </a:prstClr>
                </a:solidFill>
              </a:rPr>
              <a:pPr defTabSz="914126"/>
              <a:t>11/2/2015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47849295"/>
      </p:ext>
    </p:extLst>
  </p:cSld>
  <p:clrMap bg1="lt1" tx1="dk1" bg2="lt2" tx2="dk2" accent1="accent1" accent2="accent2" accent3="accent3" accent4="accent4" accent5="accent5" accent6="accent6" hlink="hlink" folHlink="folHlink"/>
  <p:sldLayoutIdLst>
    <p:sldLayoutId id="2147485366" r:id="rId1"/>
    <p:sldLayoutId id="2147485367" r:id="rId2"/>
    <p:sldLayoutId id="2147485368" r:id="rId3"/>
    <p:sldLayoutId id="2147485369" r:id="rId4"/>
    <p:sldLayoutId id="2147485370" r:id="rId5"/>
    <p:sldLayoutId id="2147485371" r:id="rId6"/>
    <p:sldLayoutId id="2147485372" r:id="rId7"/>
    <p:sldLayoutId id="2147485373" r:id="rId8"/>
    <p:sldLayoutId id="2147485374" r:id="rId9"/>
    <p:sldLayoutId id="2147485375" r:id="rId10"/>
    <p:sldLayoutId id="2147485376"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 id="2147485054"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iming>
    <p:tnLst>
      <p:par>
        <p:cTn id="1" dur="indefinite" restart="never" nodeType="tmRoot"/>
      </p:par>
    </p:tnLst>
  </p:timing>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sldLayoutIdLst>
    <p:sldLayoutId id="2147485151" r:id="rId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4" r:id="rId32"/>
    <p:sldLayoutId id="2147485185" r:id="rId33"/>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206.xml"/><Relationship Id="rId6" Type="http://schemas.microsoft.com/office/2007/relationships/hdphoto" Target="../media/hdphoto3.wdp"/><Relationship Id="rId5" Type="http://schemas.openxmlformats.org/officeDocument/2006/relationships/image" Target="../media/image10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_rels/slide1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9.xml"/><Relationship Id="rId1" Type="http://schemas.openxmlformats.org/officeDocument/2006/relationships/slideLayout" Target="../slideLayouts/slideLayout168.xml"/></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1.xml"/><Relationship Id="rId1" Type="http://schemas.openxmlformats.org/officeDocument/2006/relationships/slideLayout" Target="../slideLayouts/slideLayout148.xml"/><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13.xml"/><Relationship Id="rId1" Type="http://schemas.openxmlformats.org/officeDocument/2006/relationships/slideLayout" Target="../slideLayouts/slideLayout168.xml"/><Relationship Id="rId4" Type="http://schemas.openxmlformats.org/officeDocument/2006/relationships/image" Target="../media/image109.emf"/></Relationships>
</file>

<file path=ppt/slides/_rels/slide19.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12.emf"/><Relationship Id="rId2" Type="http://schemas.openxmlformats.org/officeDocument/2006/relationships/notesSlide" Target="../notesSlides/notesSlide14.xml"/><Relationship Id="rId1" Type="http://schemas.openxmlformats.org/officeDocument/2006/relationships/slideLayout" Target="../slideLayouts/slideLayout168.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5.emf"/><Relationship Id="rId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18.emf"/><Relationship Id="rId4" Type="http://schemas.openxmlformats.org/officeDocument/2006/relationships/image" Target="../media/image117.emf"/></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05.emf"/><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notesSlide" Target="../notesSlides/notesSlide17.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168.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jpg"/><Relationship Id="rId5" Type="http://schemas.openxmlformats.org/officeDocument/2006/relationships/image" Target="../media/image112.emf"/><Relationship Id="rId15" Type="http://schemas.openxmlformats.org/officeDocument/2006/relationships/image" Target="../media/image128.jpeg"/><Relationship Id="rId23" Type="http://schemas.openxmlformats.org/officeDocument/2006/relationships/image" Target="../media/image136.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09.emf"/><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s>
</file>

<file path=ppt/slides/_rels/slide2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05.emf"/><Relationship Id="rId7" Type="http://schemas.openxmlformats.org/officeDocument/2006/relationships/image" Target="../media/image141.jpg"/><Relationship Id="rId2" Type="http://schemas.openxmlformats.org/officeDocument/2006/relationships/notesSlide" Target="../notesSlides/notesSlide18.xml"/><Relationship Id="rId1" Type="http://schemas.openxmlformats.org/officeDocument/2006/relationships/slideLayout" Target="../slideLayouts/slideLayout168.xml"/><Relationship Id="rId6" Type="http://schemas.openxmlformats.org/officeDocument/2006/relationships/image" Target="../media/image140.emf"/><Relationship Id="rId11" Type="http://schemas.openxmlformats.org/officeDocument/2006/relationships/image" Target="../media/image145.png"/><Relationship Id="rId5" Type="http://schemas.openxmlformats.org/officeDocument/2006/relationships/image" Target="../media/image112.emf"/><Relationship Id="rId10" Type="http://schemas.openxmlformats.org/officeDocument/2006/relationships/image" Target="../media/image144.png"/><Relationship Id="rId4" Type="http://schemas.openxmlformats.org/officeDocument/2006/relationships/image" Target="../media/image109.emf"/><Relationship Id="rId9" Type="http://schemas.openxmlformats.org/officeDocument/2006/relationships/image" Target="../media/image143.png"/></Relationships>
</file>

<file path=ppt/slides/_rels/slide24.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5.emf"/><Relationship Id="rId7" Type="http://schemas.openxmlformats.org/officeDocument/2006/relationships/image" Target="../media/image147.emf"/><Relationship Id="rId2" Type="http://schemas.openxmlformats.org/officeDocument/2006/relationships/notesSlide" Target="../notesSlides/notesSlide19.xml"/><Relationship Id="rId1" Type="http://schemas.openxmlformats.org/officeDocument/2006/relationships/slideLayout" Target="../slideLayouts/slideLayout168.xml"/><Relationship Id="rId6" Type="http://schemas.openxmlformats.org/officeDocument/2006/relationships/image" Target="../media/image146.emf"/><Relationship Id="rId5" Type="http://schemas.openxmlformats.org/officeDocument/2006/relationships/image" Target="../media/image112.emf"/><Relationship Id="rId10" Type="http://schemas.openxmlformats.org/officeDocument/2006/relationships/image" Target="../media/image149.png"/><Relationship Id="rId4" Type="http://schemas.openxmlformats.org/officeDocument/2006/relationships/image" Target="../media/image109.emf"/><Relationship Id="rId9" Type="http://schemas.openxmlformats.org/officeDocument/2006/relationships/image" Target="../media/image148.emf"/></Relationships>
</file>

<file path=ppt/slides/_rels/slide2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jpeg"/><Relationship Id="rId18" Type="http://schemas.openxmlformats.org/officeDocument/2006/relationships/image" Target="../media/image162.png"/><Relationship Id="rId26" Type="http://schemas.openxmlformats.org/officeDocument/2006/relationships/image" Target="../media/image170.jpeg"/><Relationship Id="rId3" Type="http://schemas.openxmlformats.org/officeDocument/2006/relationships/image" Target="../media/image105.emf"/><Relationship Id="rId21" Type="http://schemas.openxmlformats.org/officeDocument/2006/relationships/image" Target="../media/image165.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jpeg"/><Relationship Id="rId25" Type="http://schemas.openxmlformats.org/officeDocument/2006/relationships/image" Target="../media/image169.png"/><Relationship Id="rId33" Type="http://schemas.openxmlformats.org/officeDocument/2006/relationships/image" Target="../media/image175.png"/><Relationship Id="rId2" Type="http://schemas.openxmlformats.org/officeDocument/2006/relationships/notesSlide" Target="../notesSlides/notesSlide20.xml"/><Relationship Id="rId16" Type="http://schemas.openxmlformats.org/officeDocument/2006/relationships/image" Target="../media/image160.jpeg"/><Relationship Id="rId20" Type="http://schemas.openxmlformats.org/officeDocument/2006/relationships/image" Target="../media/image164.jpeg"/><Relationship Id="rId29" Type="http://schemas.openxmlformats.org/officeDocument/2006/relationships/image" Target="../media/image172.jpeg"/><Relationship Id="rId1" Type="http://schemas.openxmlformats.org/officeDocument/2006/relationships/slideLayout" Target="../slideLayouts/slideLayout168.x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68.png"/><Relationship Id="rId32" Type="http://schemas.openxmlformats.org/officeDocument/2006/relationships/image" Target="../media/image174.jpeg"/><Relationship Id="rId5" Type="http://schemas.openxmlformats.org/officeDocument/2006/relationships/image" Target="../media/image112.emf"/><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1.png"/><Relationship Id="rId10" Type="http://schemas.openxmlformats.org/officeDocument/2006/relationships/image" Target="../media/image154.png"/><Relationship Id="rId19" Type="http://schemas.openxmlformats.org/officeDocument/2006/relationships/image" Target="../media/image163.jpeg"/><Relationship Id="rId31" Type="http://schemas.openxmlformats.org/officeDocument/2006/relationships/image" Target="../media/image173.jpeg"/><Relationship Id="rId4" Type="http://schemas.openxmlformats.org/officeDocument/2006/relationships/image" Target="../media/image109.emf"/><Relationship Id="rId9" Type="http://schemas.openxmlformats.org/officeDocument/2006/relationships/image" Target="../media/image153.png"/><Relationship Id="rId14" Type="http://schemas.openxmlformats.org/officeDocument/2006/relationships/image" Target="../media/image158.jpg"/><Relationship Id="rId22" Type="http://schemas.openxmlformats.org/officeDocument/2006/relationships/image" Target="../media/image166.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jpg"/><Relationship Id="rId7"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79.jpg"/><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8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8" Type="http://schemas.openxmlformats.org/officeDocument/2006/relationships/image" Target="../media/image188.jpeg"/><Relationship Id="rId13" Type="http://schemas.openxmlformats.org/officeDocument/2006/relationships/image" Target="../media/image193.png"/><Relationship Id="rId18" Type="http://schemas.openxmlformats.org/officeDocument/2006/relationships/image" Target="../media/image198.png"/><Relationship Id="rId26" Type="http://schemas.openxmlformats.org/officeDocument/2006/relationships/image" Target="../media/image206.jpeg"/><Relationship Id="rId3" Type="http://schemas.openxmlformats.org/officeDocument/2006/relationships/image" Target="../media/image183.jpg"/><Relationship Id="rId21" Type="http://schemas.openxmlformats.org/officeDocument/2006/relationships/image" Target="../media/image201.jpeg"/><Relationship Id="rId7" Type="http://schemas.openxmlformats.org/officeDocument/2006/relationships/image" Target="../media/image187.emf"/><Relationship Id="rId12" Type="http://schemas.openxmlformats.org/officeDocument/2006/relationships/image" Target="../media/image192.png"/><Relationship Id="rId17" Type="http://schemas.openxmlformats.org/officeDocument/2006/relationships/image" Target="../media/image197.jpg"/><Relationship Id="rId25" Type="http://schemas.openxmlformats.org/officeDocument/2006/relationships/image" Target="../media/image205.jpeg"/><Relationship Id="rId2" Type="http://schemas.openxmlformats.org/officeDocument/2006/relationships/notesSlide" Target="../notesSlides/notesSlide23.xml"/><Relationship Id="rId16" Type="http://schemas.openxmlformats.org/officeDocument/2006/relationships/image" Target="../media/image196.png"/><Relationship Id="rId20" Type="http://schemas.openxmlformats.org/officeDocument/2006/relationships/image" Target="../media/image200.jpeg"/><Relationship Id="rId29" Type="http://schemas.openxmlformats.org/officeDocument/2006/relationships/image" Target="../media/image209.jpeg"/><Relationship Id="rId1" Type="http://schemas.openxmlformats.org/officeDocument/2006/relationships/slideLayout" Target="../slideLayouts/slideLayout174.xml"/><Relationship Id="rId6" Type="http://schemas.openxmlformats.org/officeDocument/2006/relationships/image" Target="../media/image186.jpg"/><Relationship Id="rId11" Type="http://schemas.openxmlformats.org/officeDocument/2006/relationships/image" Target="../media/image191.png"/><Relationship Id="rId24" Type="http://schemas.openxmlformats.org/officeDocument/2006/relationships/image" Target="../media/image204.png"/><Relationship Id="rId32" Type="http://schemas.openxmlformats.org/officeDocument/2006/relationships/image" Target="../media/image212.jpeg"/><Relationship Id="rId5" Type="http://schemas.openxmlformats.org/officeDocument/2006/relationships/image" Target="../media/image185.jpg"/><Relationship Id="rId15" Type="http://schemas.openxmlformats.org/officeDocument/2006/relationships/image" Target="../media/image195.png"/><Relationship Id="rId23" Type="http://schemas.openxmlformats.org/officeDocument/2006/relationships/image" Target="../media/image203.jpeg"/><Relationship Id="rId28" Type="http://schemas.openxmlformats.org/officeDocument/2006/relationships/image" Target="../media/image208.png"/><Relationship Id="rId10" Type="http://schemas.openxmlformats.org/officeDocument/2006/relationships/image" Target="../media/image190.png"/><Relationship Id="rId19" Type="http://schemas.openxmlformats.org/officeDocument/2006/relationships/image" Target="../media/image199.jpeg"/><Relationship Id="rId31" Type="http://schemas.openxmlformats.org/officeDocument/2006/relationships/image" Target="../media/image211.png"/><Relationship Id="rId4" Type="http://schemas.openxmlformats.org/officeDocument/2006/relationships/image" Target="../media/image184.jpg"/><Relationship Id="rId9" Type="http://schemas.openxmlformats.org/officeDocument/2006/relationships/image" Target="../media/image189.png"/><Relationship Id="rId14" Type="http://schemas.openxmlformats.org/officeDocument/2006/relationships/image" Target="../media/image194.jpeg"/><Relationship Id="rId22" Type="http://schemas.openxmlformats.org/officeDocument/2006/relationships/image" Target="../media/image202.jpeg"/><Relationship Id="rId27" Type="http://schemas.openxmlformats.org/officeDocument/2006/relationships/image" Target="../media/image207.png"/><Relationship Id="rId30" Type="http://schemas.openxmlformats.org/officeDocument/2006/relationships/image" Target="../media/image210.png"/></Relationships>
</file>

<file path=ppt/slides/_rels/slide29.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58.xml"/><Relationship Id="rId4" Type="http://schemas.openxmlformats.org/officeDocument/2006/relationships/image" Target="../media/image96.jpeg"/></Relationships>
</file>

<file path=ppt/slides/_rels/slide3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xml"/><Relationship Id="rId1" Type="http://schemas.openxmlformats.org/officeDocument/2006/relationships/slideLayout" Target="../slideLayouts/slideLayout167.xml"/><Relationship Id="rId6" Type="http://schemas.openxmlformats.org/officeDocument/2006/relationships/image" Target="../media/image217.png"/><Relationship Id="rId5" Type="http://schemas.openxmlformats.org/officeDocument/2006/relationships/image" Target="../media/image216.jpg"/><Relationship Id="rId4" Type="http://schemas.openxmlformats.org/officeDocument/2006/relationships/image" Target="../media/image2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5.xml"/></Relationships>
</file>

<file path=ppt/slides/_rels/slide33.xml.rels><?xml version="1.0" encoding="UTF-8" standalone="yes"?>
<Relationships xmlns="http://schemas.openxmlformats.org/package/2006/relationships"><Relationship Id="rId8" Type="http://schemas.openxmlformats.org/officeDocument/2006/relationships/image" Target="../media/image218.emf"/><Relationship Id="rId13" Type="http://schemas.openxmlformats.org/officeDocument/2006/relationships/image" Target="../media/image49.png"/><Relationship Id="rId3" Type="http://schemas.openxmlformats.org/officeDocument/2006/relationships/image" Target="../media/image107.emf"/><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27.png"/><Relationship Id="rId2" Type="http://schemas.openxmlformats.org/officeDocument/2006/relationships/notesSlide" Target="../notesSlides/notesSlide28.xml"/><Relationship Id="rId16" Type="http://schemas.openxmlformats.org/officeDocument/2006/relationships/image" Target="../media/image26.png"/><Relationship Id="rId1" Type="http://schemas.openxmlformats.org/officeDocument/2006/relationships/slideLayout" Target="../slideLayouts/slideLayout148.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25.png"/><Relationship Id="rId1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106.png"/><Relationship Id="rId9" Type="http://schemas.openxmlformats.org/officeDocument/2006/relationships/image" Target="../media/image34.png"/><Relationship Id="rId1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emf"/><Relationship Id="rId2" Type="http://schemas.openxmlformats.org/officeDocument/2006/relationships/notesSlide" Target="../notesSlides/notesSlide29.xml"/><Relationship Id="rId1" Type="http://schemas.openxmlformats.org/officeDocument/2006/relationships/slideLayout" Target="../slideLayouts/slideLayout288.xml"/><Relationship Id="rId6" Type="http://schemas.openxmlformats.org/officeDocument/2006/relationships/image" Target="../media/image222.emf"/><Relationship Id="rId5" Type="http://schemas.openxmlformats.org/officeDocument/2006/relationships/image" Target="../media/image221.emf"/><Relationship Id="rId4" Type="http://schemas.openxmlformats.org/officeDocument/2006/relationships/image" Target="../media/image220.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24.emf"/><Relationship Id="rId3" Type="http://schemas.openxmlformats.org/officeDocument/2006/relationships/image" Target="../media/image107.emf"/><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48.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106.png"/><Relationship Id="rId9" Type="http://schemas.openxmlformats.org/officeDocument/2006/relationships/image" Target="../media/image38.png"/><Relationship Id="rId1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3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234.emf"/><Relationship Id="rId3" Type="http://schemas.openxmlformats.org/officeDocument/2006/relationships/image" Target="../media/image229.emf"/><Relationship Id="rId7" Type="http://schemas.openxmlformats.org/officeDocument/2006/relationships/image" Target="../media/image233.emf"/><Relationship Id="rId2" Type="http://schemas.openxmlformats.org/officeDocument/2006/relationships/image" Target="../media/image228.emf"/><Relationship Id="rId1" Type="http://schemas.openxmlformats.org/officeDocument/2006/relationships/slideLayout" Target="../slideLayouts/slideLayout152.xml"/><Relationship Id="rId6" Type="http://schemas.openxmlformats.org/officeDocument/2006/relationships/image" Target="../media/image232.emf"/><Relationship Id="rId5" Type="http://schemas.openxmlformats.org/officeDocument/2006/relationships/image" Target="../media/image231.emf"/><Relationship Id="rId10" Type="http://schemas.openxmlformats.org/officeDocument/2006/relationships/image" Target="../media/image236.emf"/><Relationship Id="rId4" Type="http://schemas.openxmlformats.org/officeDocument/2006/relationships/image" Target="../media/image230.emf"/><Relationship Id="rId9" Type="http://schemas.openxmlformats.org/officeDocument/2006/relationships/image" Target="../media/image23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slideLayout" Target="../slideLayouts/slideLayout152.xml"/><Relationship Id="rId6" Type="http://schemas.openxmlformats.org/officeDocument/2006/relationships/image" Target="../media/image228.emf"/><Relationship Id="rId5" Type="http://schemas.openxmlformats.org/officeDocument/2006/relationships/image" Target="../media/image232.emf"/><Relationship Id="rId4" Type="http://schemas.openxmlformats.org/officeDocument/2006/relationships/image" Target="../media/image231.emf"/></Relationships>
</file>

<file path=ppt/slides/_rels/slide4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emf"/><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107.emf"/><Relationship Id="rId7" Type="http://schemas.openxmlformats.org/officeDocument/2006/relationships/image" Target="../media/image239.emf"/><Relationship Id="rId2" Type="http://schemas.openxmlformats.org/officeDocument/2006/relationships/notesSlide" Target="../notesSlides/notesSlide34.xml"/><Relationship Id="rId1" Type="http://schemas.openxmlformats.org/officeDocument/2006/relationships/slideLayout" Target="../slideLayouts/slideLayout148.xml"/><Relationship Id="rId6" Type="http://schemas.openxmlformats.org/officeDocument/2006/relationships/image" Target="../media/image222.emf"/><Relationship Id="rId5" Type="http://schemas.openxmlformats.org/officeDocument/2006/relationships/image" Target="../media/image30.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41.png"/></Relationships>
</file>

<file path=ppt/slides/_rels/slide44.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image" Target="../media/image237.emf"/><Relationship Id="rId7" Type="http://schemas.openxmlformats.org/officeDocument/2006/relationships/image" Target="../media/image245.emf"/><Relationship Id="rId2" Type="http://schemas.openxmlformats.org/officeDocument/2006/relationships/notesSlide" Target="../notesSlides/notesSlide36.xml"/><Relationship Id="rId1" Type="http://schemas.openxmlformats.org/officeDocument/2006/relationships/slideLayout" Target="../slideLayouts/slideLayout73.xml"/><Relationship Id="rId6" Type="http://schemas.openxmlformats.org/officeDocument/2006/relationships/image" Target="../media/image244.emf"/><Relationship Id="rId5" Type="http://schemas.openxmlformats.org/officeDocument/2006/relationships/image" Target="../media/image243.emf"/><Relationship Id="rId4" Type="http://schemas.openxmlformats.org/officeDocument/2006/relationships/image" Target="../media/image242.emf"/></Relationships>
</file>

<file path=ppt/slides/_rels/slide4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7.xml"/><Relationship Id="rId1" Type="http://schemas.openxmlformats.org/officeDocument/2006/relationships/slideLayout" Target="../slideLayouts/slideLayout258.xml"/></Relationships>
</file>

<file path=ppt/slides/_rels/slide4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8.xml"/><Relationship Id="rId1" Type="http://schemas.openxmlformats.org/officeDocument/2006/relationships/slideLayout" Target="../slideLayouts/slideLayout258.xml"/></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1.png"/><Relationship Id="rId18" Type="http://schemas.openxmlformats.org/officeDocument/2006/relationships/image" Target="../media/image57.png"/><Relationship Id="rId3" Type="http://schemas.openxmlformats.org/officeDocument/2006/relationships/image" Target="../media/image14.png"/><Relationship Id="rId21" Type="http://schemas.openxmlformats.org/officeDocument/2006/relationships/image" Target="../media/image61.png"/><Relationship Id="rId7" Type="http://schemas.openxmlformats.org/officeDocument/2006/relationships/image" Target="../media/image15.png"/><Relationship Id="rId12" Type="http://schemas.openxmlformats.org/officeDocument/2006/relationships/image" Target="../media/image50.png"/><Relationship Id="rId17" Type="http://schemas.openxmlformats.org/officeDocument/2006/relationships/image" Target="../media/image250.emf"/><Relationship Id="rId2" Type="http://schemas.openxmlformats.org/officeDocument/2006/relationships/notesSlide" Target="../notesSlides/notesSlide39.xml"/><Relationship Id="rId16" Type="http://schemas.openxmlformats.org/officeDocument/2006/relationships/image" Target="../media/image13.png"/><Relationship Id="rId20" Type="http://schemas.openxmlformats.org/officeDocument/2006/relationships/image" Target="../media/image59.png"/><Relationship Id="rId1" Type="http://schemas.openxmlformats.org/officeDocument/2006/relationships/slideLayout" Target="../slideLayouts/slideLayout148.xml"/><Relationship Id="rId6" Type="http://schemas.openxmlformats.org/officeDocument/2006/relationships/image" Target="../media/image19.png"/><Relationship Id="rId11" Type="http://schemas.openxmlformats.org/officeDocument/2006/relationships/image" Target="../media/image249.emf"/><Relationship Id="rId24" Type="http://schemas.openxmlformats.org/officeDocument/2006/relationships/image" Target="../media/image58.png"/><Relationship Id="rId5" Type="http://schemas.openxmlformats.org/officeDocument/2006/relationships/image" Target="../media/image17.png"/><Relationship Id="rId15" Type="http://schemas.openxmlformats.org/officeDocument/2006/relationships/image" Target="../media/image54.png"/><Relationship Id="rId23" Type="http://schemas.openxmlformats.org/officeDocument/2006/relationships/image" Target="../media/image46.png"/><Relationship Id="rId10" Type="http://schemas.openxmlformats.org/officeDocument/2006/relationships/image" Target="../media/image18.png"/><Relationship Id="rId19" Type="http://schemas.openxmlformats.org/officeDocument/2006/relationships/image" Target="../media/image62.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52.png"/><Relationship Id="rId22"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emf"/><Relationship Id="rId7" Type="http://schemas.openxmlformats.org/officeDocument/2006/relationships/image" Target="../media/image255.emf"/><Relationship Id="rId2" Type="http://schemas.openxmlformats.org/officeDocument/2006/relationships/notesSlide" Target="../notesSlides/notesSlide40.xml"/><Relationship Id="rId1" Type="http://schemas.openxmlformats.org/officeDocument/2006/relationships/slideLayout" Target="../slideLayouts/slideLayout144.xml"/><Relationship Id="rId6" Type="http://schemas.openxmlformats.org/officeDocument/2006/relationships/image" Target="../media/image254.emf"/><Relationship Id="rId5" Type="http://schemas.openxmlformats.org/officeDocument/2006/relationships/image" Target="../media/image253.emf"/><Relationship Id="rId4" Type="http://schemas.openxmlformats.org/officeDocument/2006/relationships/image" Target="../media/image252.png"/></Relationships>
</file>

<file path=ppt/slides/_rels/slide49.xml.rels><?xml version="1.0" encoding="UTF-8" standalone="yes"?>
<Relationships xmlns="http://schemas.openxmlformats.org/package/2006/relationships"><Relationship Id="rId3" Type="http://schemas.openxmlformats.org/officeDocument/2006/relationships/image" Target="../media/image253.emf"/><Relationship Id="rId2" Type="http://schemas.openxmlformats.org/officeDocument/2006/relationships/image" Target="../media/image251.emf"/><Relationship Id="rId1" Type="http://schemas.openxmlformats.org/officeDocument/2006/relationships/slideLayout" Target="../slideLayouts/slideLayout1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13" Type="http://schemas.openxmlformats.org/officeDocument/2006/relationships/image" Target="../media/image267.png"/><Relationship Id="rId18" Type="http://schemas.openxmlformats.org/officeDocument/2006/relationships/image" Target="../media/image272.png"/><Relationship Id="rId26" Type="http://schemas.openxmlformats.org/officeDocument/2006/relationships/image" Target="../media/image280.png"/><Relationship Id="rId39" Type="http://schemas.openxmlformats.org/officeDocument/2006/relationships/image" Target="../media/image293.png"/><Relationship Id="rId21" Type="http://schemas.openxmlformats.org/officeDocument/2006/relationships/image" Target="../media/image275.gif"/><Relationship Id="rId34" Type="http://schemas.openxmlformats.org/officeDocument/2006/relationships/image" Target="../media/image288.jpeg"/><Relationship Id="rId42" Type="http://schemas.openxmlformats.org/officeDocument/2006/relationships/image" Target="../media/image296.png"/><Relationship Id="rId47" Type="http://schemas.openxmlformats.org/officeDocument/2006/relationships/image" Target="../media/image300.png"/><Relationship Id="rId50" Type="http://schemas.openxmlformats.org/officeDocument/2006/relationships/image" Target="../media/image302.png"/><Relationship Id="rId55" Type="http://schemas.openxmlformats.org/officeDocument/2006/relationships/image" Target="../media/image307.gif"/><Relationship Id="rId7" Type="http://schemas.openxmlformats.org/officeDocument/2006/relationships/image" Target="../media/image261.jpeg"/><Relationship Id="rId2" Type="http://schemas.openxmlformats.org/officeDocument/2006/relationships/notesSlide" Target="../notesSlides/notesSlide41.xml"/><Relationship Id="rId16" Type="http://schemas.openxmlformats.org/officeDocument/2006/relationships/image" Target="../media/image270.png"/><Relationship Id="rId20" Type="http://schemas.openxmlformats.org/officeDocument/2006/relationships/image" Target="../media/image274.png"/><Relationship Id="rId29" Type="http://schemas.openxmlformats.org/officeDocument/2006/relationships/image" Target="../media/image283.png"/><Relationship Id="rId41" Type="http://schemas.openxmlformats.org/officeDocument/2006/relationships/image" Target="../media/image295.png"/><Relationship Id="rId54" Type="http://schemas.openxmlformats.org/officeDocument/2006/relationships/image" Target="../media/image306.jpg"/><Relationship Id="rId1" Type="http://schemas.openxmlformats.org/officeDocument/2006/relationships/slideLayout" Target="../slideLayouts/slideLayout5.xml"/><Relationship Id="rId6" Type="http://schemas.openxmlformats.org/officeDocument/2006/relationships/image" Target="../media/image260.png"/><Relationship Id="rId11" Type="http://schemas.openxmlformats.org/officeDocument/2006/relationships/image" Target="../media/image265.png"/><Relationship Id="rId24" Type="http://schemas.openxmlformats.org/officeDocument/2006/relationships/image" Target="../media/image278.png"/><Relationship Id="rId32" Type="http://schemas.openxmlformats.org/officeDocument/2006/relationships/image" Target="../media/image286.png"/><Relationship Id="rId37" Type="http://schemas.openxmlformats.org/officeDocument/2006/relationships/image" Target="../media/image291.png"/><Relationship Id="rId40" Type="http://schemas.openxmlformats.org/officeDocument/2006/relationships/image" Target="../media/image294.png"/><Relationship Id="rId45" Type="http://schemas.openxmlformats.org/officeDocument/2006/relationships/image" Target="../media/image299.jpg"/><Relationship Id="rId53" Type="http://schemas.openxmlformats.org/officeDocument/2006/relationships/image" Target="../media/image305.png"/><Relationship Id="rId58" Type="http://schemas.openxmlformats.org/officeDocument/2006/relationships/image" Target="../media/image310.jpg"/><Relationship Id="rId5" Type="http://schemas.openxmlformats.org/officeDocument/2006/relationships/image" Target="../media/image259.png"/><Relationship Id="rId15" Type="http://schemas.openxmlformats.org/officeDocument/2006/relationships/image" Target="../media/image269.jpeg"/><Relationship Id="rId23" Type="http://schemas.openxmlformats.org/officeDocument/2006/relationships/image" Target="../media/image277.png"/><Relationship Id="rId28" Type="http://schemas.openxmlformats.org/officeDocument/2006/relationships/image" Target="../media/image282.png"/><Relationship Id="rId36" Type="http://schemas.openxmlformats.org/officeDocument/2006/relationships/image" Target="../media/image290.jpg"/><Relationship Id="rId49" Type="http://schemas.openxmlformats.org/officeDocument/2006/relationships/hyperlink" Target="http://www.dotnetsolutions.co.uk/" TargetMode="External"/><Relationship Id="rId57" Type="http://schemas.openxmlformats.org/officeDocument/2006/relationships/image" Target="../media/image309.jpeg"/><Relationship Id="rId61" Type="http://schemas.openxmlformats.org/officeDocument/2006/relationships/image" Target="../media/image313.jpeg"/><Relationship Id="rId10" Type="http://schemas.openxmlformats.org/officeDocument/2006/relationships/image" Target="../media/image264.png"/><Relationship Id="rId19" Type="http://schemas.openxmlformats.org/officeDocument/2006/relationships/image" Target="../media/image273.png"/><Relationship Id="rId31" Type="http://schemas.openxmlformats.org/officeDocument/2006/relationships/image" Target="../media/image285.png"/><Relationship Id="rId44" Type="http://schemas.openxmlformats.org/officeDocument/2006/relationships/image" Target="../media/image298.jpeg"/><Relationship Id="rId52" Type="http://schemas.openxmlformats.org/officeDocument/2006/relationships/image" Target="../media/image304.png"/><Relationship Id="rId60" Type="http://schemas.openxmlformats.org/officeDocument/2006/relationships/image" Target="../media/image312.jpg"/><Relationship Id="rId4" Type="http://schemas.openxmlformats.org/officeDocument/2006/relationships/image" Target="../media/image258.tiff"/><Relationship Id="rId9" Type="http://schemas.openxmlformats.org/officeDocument/2006/relationships/image" Target="../media/image263.png"/><Relationship Id="rId14" Type="http://schemas.openxmlformats.org/officeDocument/2006/relationships/image" Target="../media/image268.png"/><Relationship Id="rId22" Type="http://schemas.openxmlformats.org/officeDocument/2006/relationships/image" Target="../media/image276.png"/><Relationship Id="rId27" Type="http://schemas.openxmlformats.org/officeDocument/2006/relationships/image" Target="../media/image281.png"/><Relationship Id="rId30" Type="http://schemas.openxmlformats.org/officeDocument/2006/relationships/image" Target="../media/image284.png"/><Relationship Id="rId35" Type="http://schemas.openxmlformats.org/officeDocument/2006/relationships/image" Target="../media/image289.jpeg"/><Relationship Id="rId43" Type="http://schemas.openxmlformats.org/officeDocument/2006/relationships/image" Target="../media/image297.png"/><Relationship Id="rId48" Type="http://schemas.openxmlformats.org/officeDocument/2006/relationships/image" Target="../media/image301.png"/><Relationship Id="rId56" Type="http://schemas.openxmlformats.org/officeDocument/2006/relationships/image" Target="../media/image308.gif"/><Relationship Id="rId8" Type="http://schemas.openxmlformats.org/officeDocument/2006/relationships/image" Target="../media/image262.jpeg"/><Relationship Id="rId51" Type="http://schemas.openxmlformats.org/officeDocument/2006/relationships/image" Target="../media/image303.png"/><Relationship Id="rId3" Type="http://schemas.openxmlformats.org/officeDocument/2006/relationships/image" Target="../media/image257.jpg"/><Relationship Id="rId12" Type="http://schemas.openxmlformats.org/officeDocument/2006/relationships/image" Target="../media/image266.png"/><Relationship Id="rId17" Type="http://schemas.openxmlformats.org/officeDocument/2006/relationships/image" Target="../media/image271.png"/><Relationship Id="rId25" Type="http://schemas.openxmlformats.org/officeDocument/2006/relationships/image" Target="../media/image279.png"/><Relationship Id="rId33" Type="http://schemas.openxmlformats.org/officeDocument/2006/relationships/image" Target="../media/image287.gif"/><Relationship Id="rId38" Type="http://schemas.openxmlformats.org/officeDocument/2006/relationships/image" Target="../media/image292.png"/><Relationship Id="rId46" Type="http://schemas.openxmlformats.org/officeDocument/2006/relationships/hyperlink" Target="http://www.10thmagnitude.com/" TargetMode="External"/><Relationship Id="rId59" Type="http://schemas.openxmlformats.org/officeDocument/2006/relationships/image" Target="../media/image311.jpg"/></Relationships>
</file>

<file path=ppt/slides/_rels/slide51.xml.rels><?xml version="1.0" encoding="UTF-8" standalone="yes"?>
<Relationships xmlns="http://schemas.openxmlformats.org/package/2006/relationships"><Relationship Id="rId13" Type="http://schemas.openxmlformats.org/officeDocument/2006/relationships/image" Target="../media/image322.png"/><Relationship Id="rId18" Type="http://schemas.openxmlformats.org/officeDocument/2006/relationships/image" Target="../media/image273.png"/><Relationship Id="rId26" Type="http://schemas.openxmlformats.org/officeDocument/2006/relationships/image" Target="../media/image334.png"/><Relationship Id="rId39" Type="http://schemas.openxmlformats.org/officeDocument/2006/relationships/image" Target="../media/image347.gif"/><Relationship Id="rId21" Type="http://schemas.openxmlformats.org/officeDocument/2006/relationships/image" Target="../media/image329.png"/><Relationship Id="rId34" Type="http://schemas.openxmlformats.org/officeDocument/2006/relationships/image" Target="../media/image342.png"/><Relationship Id="rId42" Type="http://schemas.openxmlformats.org/officeDocument/2006/relationships/image" Target="../media/image349.jpeg"/><Relationship Id="rId47" Type="http://schemas.openxmlformats.org/officeDocument/2006/relationships/image" Target="../media/image353.png"/><Relationship Id="rId50" Type="http://schemas.openxmlformats.org/officeDocument/2006/relationships/image" Target="../media/image356.png"/><Relationship Id="rId55" Type="http://schemas.openxmlformats.org/officeDocument/2006/relationships/image" Target="../media/image361.png"/><Relationship Id="rId63" Type="http://schemas.openxmlformats.org/officeDocument/2006/relationships/image" Target="../media/image367.png"/><Relationship Id="rId68" Type="http://schemas.openxmlformats.org/officeDocument/2006/relationships/image" Target="../media/image371.png"/><Relationship Id="rId76" Type="http://schemas.openxmlformats.org/officeDocument/2006/relationships/image" Target="../media/image379.png"/><Relationship Id="rId7" Type="http://schemas.openxmlformats.org/officeDocument/2006/relationships/image" Target="../media/image318.png"/><Relationship Id="rId71" Type="http://schemas.openxmlformats.org/officeDocument/2006/relationships/image" Target="../media/image374.png"/><Relationship Id="rId2" Type="http://schemas.openxmlformats.org/officeDocument/2006/relationships/image" Target="../media/image314.png"/><Relationship Id="rId16" Type="http://schemas.openxmlformats.org/officeDocument/2006/relationships/image" Target="../media/image325.png"/><Relationship Id="rId29" Type="http://schemas.openxmlformats.org/officeDocument/2006/relationships/image" Target="../media/image337.png"/><Relationship Id="rId11" Type="http://schemas.openxmlformats.org/officeDocument/2006/relationships/image" Target="../media/image320.jpeg"/><Relationship Id="rId24" Type="http://schemas.openxmlformats.org/officeDocument/2006/relationships/image" Target="../media/image332.png"/><Relationship Id="rId32" Type="http://schemas.openxmlformats.org/officeDocument/2006/relationships/image" Target="../media/image340.png"/><Relationship Id="rId37" Type="http://schemas.openxmlformats.org/officeDocument/2006/relationships/image" Target="../media/image345.png"/><Relationship Id="rId40" Type="http://schemas.openxmlformats.org/officeDocument/2006/relationships/image" Target="../media/image348.png"/><Relationship Id="rId45" Type="http://schemas.openxmlformats.org/officeDocument/2006/relationships/image" Target="../media/image351.png"/><Relationship Id="rId53" Type="http://schemas.openxmlformats.org/officeDocument/2006/relationships/image" Target="../media/image359.png"/><Relationship Id="rId58" Type="http://schemas.openxmlformats.org/officeDocument/2006/relationships/image" Target="../media/image270.png"/><Relationship Id="rId66" Type="http://schemas.openxmlformats.org/officeDocument/2006/relationships/image" Target="../media/image370.jpeg"/><Relationship Id="rId74" Type="http://schemas.openxmlformats.org/officeDocument/2006/relationships/image" Target="../media/image377.jpeg"/><Relationship Id="rId79" Type="http://schemas.openxmlformats.org/officeDocument/2006/relationships/image" Target="../media/image382.jpeg"/><Relationship Id="rId5" Type="http://schemas.openxmlformats.org/officeDocument/2006/relationships/image" Target="../media/image316.png"/><Relationship Id="rId61" Type="http://schemas.openxmlformats.org/officeDocument/2006/relationships/image" Target="../media/image365.png"/><Relationship Id="rId82" Type="http://schemas.openxmlformats.org/officeDocument/2006/relationships/image" Target="../media/image385.png"/><Relationship Id="rId10" Type="http://schemas.openxmlformats.org/officeDocument/2006/relationships/image" Target="../media/image267.png"/><Relationship Id="rId19" Type="http://schemas.openxmlformats.org/officeDocument/2006/relationships/image" Target="../media/image327.png"/><Relationship Id="rId31" Type="http://schemas.openxmlformats.org/officeDocument/2006/relationships/image" Target="../media/image339.png"/><Relationship Id="rId44" Type="http://schemas.openxmlformats.org/officeDocument/2006/relationships/image" Target="../media/image274.png"/><Relationship Id="rId52" Type="http://schemas.openxmlformats.org/officeDocument/2006/relationships/image" Target="../media/image358.png"/><Relationship Id="rId60" Type="http://schemas.openxmlformats.org/officeDocument/2006/relationships/image" Target="../media/image271.png"/><Relationship Id="rId65" Type="http://schemas.openxmlformats.org/officeDocument/2006/relationships/image" Target="../media/image369.png"/><Relationship Id="rId73" Type="http://schemas.openxmlformats.org/officeDocument/2006/relationships/image" Target="../media/image376.png"/><Relationship Id="rId78" Type="http://schemas.openxmlformats.org/officeDocument/2006/relationships/image" Target="../media/image381.png"/><Relationship Id="rId81" Type="http://schemas.openxmlformats.org/officeDocument/2006/relationships/image" Target="../media/image384.png"/><Relationship Id="rId4" Type="http://schemas.openxmlformats.org/officeDocument/2006/relationships/image" Target="../media/image266.png"/><Relationship Id="rId9" Type="http://schemas.openxmlformats.org/officeDocument/2006/relationships/image" Target="../media/image319.png"/><Relationship Id="rId14" Type="http://schemas.openxmlformats.org/officeDocument/2006/relationships/image" Target="../media/image323.png"/><Relationship Id="rId22" Type="http://schemas.openxmlformats.org/officeDocument/2006/relationships/image" Target="../media/image330.png"/><Relationship Id="rId27" Type="http://schemas.openxmlformats.org/officeDocument/2006/relationships/image" Target="../media/image335.png"/><Relationship Id="rId30" Type="http://schemas.openxmlformats.org/officeDocument/2006/relationships/image" Target="../media/image338.png"/><Relationship Id="rId35" Type="http://schemas.openxmlformats.org/officeDocument/2006/relationships/image" Target="../media/image343.png"/><Relationship Id="rId43" Type="http://schemas.openxmlformats.org/officeDocument/2006/relationships/image" Target="../media/image350.png"/><Relationship Id="rId48" Type="http://schemas.openxmlformats.org/officeDocument/2006/relationships/image" Target="../media/image354.png"/><Relationship Id="rId56" Type="http://schemas.openxmlformats.org/officeDocument/2006/relationships/image" Target="../media/image362.png"/><Relationship Id="rId64" Type="http://schemas.openxmlformats.org/officeDocument/2006/relationships/image" Target="../media/image368.png"/><Relationship Id="rId69" Type="http://schemas.openxmlformats.org/officeDocument/2006/relationships/image" Target="../media/image372.png"/><Relationship Id="rId77" Type="http://schemas.openxmlformats.org/officeDocument/2006/relationships/image" Target="../media/image380.jpg"/><Relationship Id="rId8" Type="http://schemas.openxmlformats.org/officeDocument/2006/relationships/image" Target="../media/image269.jpeg"/><Relationship Id="rId51" Type="http://schemas.openxmlformats.org/officeDocument/2006/relationships/image" Target="../media/image357.png"/><Relationship Id="rId72" Type="http://schemas.openxmlformats.org/officeDocument/2006/relationships/image" Target="../media/image375.jpg"/><Relationship Id="rId80" Type="http://schemas.openxmlformats.org/officeDocument/2006/relationships/image" Target="../media/image383.wmf"/><Relationship Id="rId3" Type="http://schemas.openxmlformats.org/officeDocument/2006/relationships/image" Target="../media/image315.png"/><Relationship Id="rId12" Type="http://schemas.openxmlformats.org/officeDocument/2006/relationships/image" Target="../media/image321.jpeg"/><Relationship Id="rId17" Type="http://schemas.openxmlformats.org/officeDocument/2006/relationships/image" Target="../media/image326.png"/><Relationship Id="rId25" Type="http://schemas.openxmlformats.org/officeDocument/2006/relationships/image" Target="../media/image333.png"/><Relationship Id="rId33" Type="http://schemas.openxmlformats.org/officeDocument/2006/relationships/image" Target="../media/image341.png"/><Relationship Id="rId38" Type="http://schemas.openxmlformats.org/officeDocument/2006/relationships/image" Target="../media/image346.png"/><Relationship Id="rId46" Type="http://schemas.openxmlformats.org/officeDocument/2006/relationships/image" Target="../media/image352.png"/><Relationship Id="rId59" Type="http://schemas.openxmlformats.org/officeDocument/2006/relationships/image" Target="../media/image364.png"/><Relationship Id="rId67" Type="http://schemas.openxmlformats.org/officeDocument/2006/relationships/image" Target="../media/image268.png"/><Relationship Id="rId20" Type="http://schemas.openxmlformats.org/officeDocument/2006/relationships/image" Target="../media/image328.png"/><Relationship Id="rId41" Type="http://schemas.openxmlformats.org/officeDocument/2006/relationships/image" Target="../media/image272.png"/><Relationship Id="rId54" Type="http://schemas.openxmlformats.org/officeDocument/2006/relationships/image" Target="../media/image360.png"/><Relationship Id="rId62" Type="http://schemas.openxmlformats.org/officeDocument/2006/relationships/image" Target="../media/image366.png"/><Relationship Id="rId70" Type="http://schemas.openxmlformats.org/officeDocument/2006/relationships/image" Target="../media/image373.jpeg"/><Relationship Id="rId75" Type="http://schemas.openxmlformats.org/officeDocument/2006/relationships/image" Target="../media/image378.png"/><Relationship Id="rId1" Type="http://schemas.openxmlformats.org/officeDocument/2006/relationships/slideLayout" Target="../slideLayouts/slideLayout5.xml"/><Relationship Id="rId6" Type="http://schemas.openxmlformats.org/officeDocument/2006/relationships/image" Target="../media/image317.jpeg"/><Relationship Id="rId15" Type="http://schemas.openxmlformats.org/officeDocument/2006/relationships/image" Target="../media/image324.jpeg"/><Relationship Id="rId23" Type="http://schemas.openxmlformats.org/officeDocument/2006/relationships/image" Target="../media/image331.png"/><Relationship Id="rId28" Type="http://schemas.openxmlformats.org/officeDocument/2006/relationships/image" Target="../media/image336.png"/><Relationship Id="rId36" Type="http://schemas.openxmlformats.org/officeDocument/2006/relationships/image" Target="../media/image344.png"/><Relationship Id="rId49" Type="http://schemas.openxmlformats.org/officeDocument/2006/relationships/image" Target="../media/image355.png"/><Relationship Id="rId57" Type="http://schemas.openxmlformats.org/officeDocument/2006/relationships/image" Target="../media/image3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386.emf"/><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87.png"/><Relationship Id="rId7" Type="http://schemas.openxmlformats.org/officeDocument/2006/relationships/image" Target="../media/image391.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88.png"/><Relationship Id="rId9" Type="http://schemas.openxmlformats.org/officeDocument/2006/relationships/image" Target="../media/image393.png"/></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394.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223.emf"/><Relationship Id="rId5" Type="http://schemas.openxmlformats.org/officeDocument/2006/relationships/image" Target="../media/image222.emf"/><Relationship Id="rId4" Type="http://schemas.openxmlformats.org/officeDocument/2006/relationships/image" Target="../media/image221.emf"/></Relationships>
</file>

<file path=ppt/slides/_rels/slide5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95.png"/><Relationship Id="rId7" Type="http://schemas.openxmlformats.org/officeDocument/2006/relationships/image" Target="../media/image397.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396.png"/><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401.png"/><Relationship Id="rId5" Type="http://schemas.openxmlformats.org/officeDocument/2006/relationships/image" Target="../media/image400.png"/><Relationship Id="rId10" Type="http://schemas.microsoft.com/office/2007/relationships/hdphoto" Target="../media/hdphoto8.wdp"/><Relationship Id="rId4" Type="http://schemas.openxmlformats.org/officeDocument/2006/relationships/image" Target="../media/image399.png"/><Relationship Id="rId9" Type="http://schemas.openxmlformats.org/officeDocument/2006/relationships/image" Target="../media/image40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63.xml.rels><?xml version="1.0" encoding="UTF-8" standalone="yes"?>
<Relationships xmlns="http://schemas.openxmlformats.org/package/2006/relationships"><Relationship Id="rId3" Type="http://schemas.openxmlformats.org/officeDocument/2006/relationships/image" Target="../media/image406.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40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customXml/item2.xml"/><Relationship Id="rId7" Type="http://schemas.openxmlformats.org/officeDocument/2006/relationships/image" Target="../media/image410.emf"/><Relationship Id="rId12" Type="http://schemas.openxmlformats.org/officeDocument/2006/relationships/image" Target="../media/image412.png"/><Relationship Id="rId2" Type="http://schemas.openxmlformats.org/officeDocument/2006/relationships/customXml" Target="../../customXml/item5.xml"/><Relationship Id="rId1" Type="http://schemas.openxmlformats.org/officeDocument/2006/relationships/customXml" Target="../../customXml/item6.xml"/><Relationship Id="rId6" Type="http://schemas.openxmlformats.org/officeDocument/2006/relationships/image" Target="../media/image409.emf"/><Relationship Id="rId11" Type="http://schemas.openxmlformats.org/officeDocument/2006/relationships/image" Target="../media/image411.emf"/><Relationship Id="rId5" Type="http://schemas.openxmlformats.org/officeDocument/2006/relationships/notesSlide" Target="../notesSlides/notesSlide54.xml"/><Relationship Id="rId10" Type="http://schemas.openxmlformats.org/officeDocument/2006/relationships/image" Target="../media/image82.emf"/><Relationship Id="rId4" Type="http://schemas.openxmlformats.org/officeDocument/2006/relationships/slideLayout" Target="../slideLayouts/slideLayout16.xml"/><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notesSlide" Target="../notesSlides/notesSlide55.xml"/><Relationship Id="rId7" Type="http://schemas.openxmlformats.org/officeDocument/2006/relationships/image" Target="../media/image59.png"/><Relationship Id="rId2" Type="http://schemas.openxmlformats.org/officeDocument/2006/relationships/slideLayout" Target="../slideLayouts/slideLayout25.xml"/><Relationship Id="rId1" Type="http://schemas.openxmlformats.org/officeDocument/2006/relationships/customXml" Target="../../customXml/item4.xml"/><Relationship Id="rId6" Type="http://schemas.openxmlformats.org/officeDocument/2006/relationships/image" Target="../media/image414.emf"/><Relationship Id="rId5" Type="http://schemas.openxmlformats.org/officeDocument/2006/relationships/image" Target="../media/image13.png"/><Relationship Id="rId4" Type="http://schemas.openxmlformats.org/officeDocument/2006/relationships/image" Target="../media/image413.emf"/><Relationship Id="rId9" Type="http://schemas.openxmlformats.org/officeDocument/2006/relationships/image" Target="../media/image416.png"/></Relationships>
</file>

<file path=ppt/slides/_rels/slide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105.xml"/><Relationship Id="rId5" Type="http://schemas.openxmlformats.org/officeDocument/2006/relationships/image" Target="../media/image99.png"/><Relationship Id="rId4" Type="http://schemas.openxmlformats.org/officeDocument/2006/relationships/image" Target="../media/image98.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417.png"/></Relationships>
</file>

<file path=ppt/slides/_rels/slide71.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7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28.png"/><Relationship Id="rId7" Type="http://schemas.openxmlformats.org/officeDocument/2006/relationships/image" Target="../media/image431.png"/><Relationship Id="rId12" Type="http://schemas.openxmlformats.org/officeDocument/2006/relationships/image" Target="../media/image434.pn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image" Target="../media/image430.png"/><Relationship Id="rId11" Type="http://schemas.openxmlformats.org/officeDocument/2006/relationships/image" Target="../media/image433.png"/><Relationship Id="rId5" Type="http://schemas.openxmlformats.org/officeDocument/2006/relationships/image" Target="../media/image414.emf"/><Relationship Id="rId10" Type="http://schemas.openxmlformats.org/officeDocument/2006/relationships/image" Target="../media/image432.png"/><Relationship Id="rId4" Type="http://schemas.openxmlformats.org/officeDocument/2006/relationships/image" Target="../media/image429.png"/><Relationship Id="rId9" Type="http://schemas.openxmlformats.org/officeDocument/2006/relationships/image" Target="../media/image3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0.xml"/></Relationships>
</file>

<file path=ppt/slides/_rels/slide75.xml.rels><?xml version="1.0" encoding="UTF-8" standalone="yes"?>
<Relationships xmlns="http://schemas.openxmlformats.org/package/2006/relationships"><Relationship Id="rId8" Type="http://schemas.openxmlformats.org/officeDocument/2006/relationships/image" Target="../media/image440.emf"/><Relationship Id="rId13" Type="http://schemas.openxmlformats.org/officeDocument/2006/relationships/image" Target="../media/image445.emf"/><Relationship Id="rId3" Type="http://schemas.openxmlformats.org/officeDocument/2006/relationships/image" Target="../media/image435.emf"/><Relationship Id="rId7" Type="http://schemas.openxmlformats.org/officeDocument/2006/relationships/image" Target="../media/image439.emf"/><Relationship Id="rId12" Type="http://schemas.openxmlformats.org/officeDocument/2006/relationships/image" Target="../media/image444.emf"/><Relationship Id="rId2" Type="http://schemas.openxmlformats.org/officeDocument/2006/relationships/notesSlide" Target="../notesSlides/notesSlide61.xml"/><Relationship Id="rId1" Type="http://schemas.openxmlformats.org/officeDocument/2006/relationships/slideLayout" Target="../slideLayouts/slideLayout319.xml"/><Relationship Id="rId6" Type="http://schemas.openxmlformats.org/officeDocument/2006/relationships/image" Target="../media/image438.emf"/><Relationship Id="rId11" Type="http://schemas.openxmlformats.org/officeDocument/2006/relationships/image" Target="../media/image443.emf"/><Relationship Id="rId5" Type="http://schemas.openxmlformats.org/officeDocument/2006/relationships/image" Target="../media/image437.emf"/><Relationship Id="rId10" Type="http://schemas.openxmlformats.org/officeDocument/2006/relationships/image" Target="../media/image442.emf"/><Relationship Id="rId4" Type="http://schemas.openxmlformats.org/officeDocument/2006/relationships/image" Target="../media/image436.emf"/><Relationship Id="rId9" Type="http://schemas.openxmlformats.org/officeDocument/2006/relationships/image" Target="../media/image44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5.xml"/></Relationships>
</file>

<file path=ppt/slides/_rels/slide79.xml.rels><?xml version="1.0" encoding="UTF-8" standalone="yes"?>
<Relationships xmlns="http://schemas.openxmlformats.org/package/2006/relationships"><Relationship Id="rId3" Type="http://schemas.openxmlformats.org/officeDocument/2006/relationships/image" Target="../media/image439.emf"/><Relationship Id="rId2" Type="http://schemas.openxmlformats.org/officeDocument/2006/relationships/image" Target="../media/image446.emf"/><Relationship Id="rId1" Type="http://schemas.openxmlformats.org/officeDocument/2006/relationships/slideLayout" Target="../slideLayouts/slideLayout5.xml"/><Relationship Id="rId4" Type="http://schemas.openxmlformats.org/officeDocument/2006/relationships/image" Target="../media/image442.emf"/></Relationships>
</file>

<file path=ppt/slides/_rels/slide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xml"/><Relationship Id="rId1" Type="http://schemas.openxmlformats.org/officeDocument/2006/relationships/slideLayout" Target="../slideLayouts/slideLayout10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88" y="1752600"/>
            <a:ext cx="12188826" cy="2057400"/>
          </a:xfrm>
          <a:prstGeom prst="rect">
            <a:avLst/>
          </a:prstGeom>
        </p:spPr>
        <p:txBody>
          <a:bodyPr>
            <a:noAutofit/>
          </a:bodyPr>
          <a:lstStyle>
            <a:lvl1pPr algn="ctr" defTabSz="914180" rtl="0" eaLnBrk="1" latinLnBrk="0" hangingPunct="1">
              <a:lnSpc>
                <a:spcPct val="90000"/>
              </a:lnSpc>
              <a:spcBef>
                <a:spcPct val="0"/>
              </a:spcBef>
              <a:buNone/>
              <a:defRPr lang="en-US" sz="8000" b="0" kern="1200" cap="none" spc="-100" baseline="0">
                <a:ln w="3175">
                  <a:noFill/>
                </a:ln>
                <a:solidFill>
                  <a:schemeClr val="bg1"/>
                </a:soli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NZ" sz="7200" b="0" i="0" u="none" strike="noStrike" kern="1200" cap="none" spc="-100" normalizeH="0" baseline="0" noProof="0" dirty="0" smtClean="0">
                <a:ln w="3175">
                  <a:noFill/>
                </a:ln>
                <a:solidFill>
                  <a:schemeClr val="bg1"/>
                </a:solidFill>
                <a:effectLst/>
                <a:uLnTx/>
                <a:uFillTx/>
                <a:latin typeface="+mj-lt"/>
                <a:ea typeface="+mn-ea"/>
                <a:cs typeface="Segoe UI" pitchFamily="34" charset="0"/>
              </a:rPr>
              <a:t>Microsoft Azure Cloud </a:t>
            </a:r>
            <a:r>
              <a:rPr kumimoji="0" lang="en-NZ" sz="7200" b="0" i="0" u="none" strike="noStrike" kern="1200" cap="none" spc="-100" normalizeH="0" baseline="0" noProof="0" dirty="0" err="1" smtClean="0">
                <a:ln w="3175">
                  <a:noFill/>
                </a:ln>
                <a:solidFill>
                  <a:schemeClr val="bg1"/>
                </a:solidFill>
                <a:effectLst/>
                <a:uLnTx/>
                <a:uFillTx/>
                <a:latin typeface="+mj-lt"/>
                <a:ea typeface="+mn-ea"/>
                <a:cs typeface="Segoe UI" pitchFamily="34" charset="0"/>
              </a:rPr>
              <a:t>DevCamps</a:t>
            </a:r>
            <a:endParaRPr lang="en-NZ" sz="7200" dirty="0"/>
          </a:p>
        </p:txBody>
      </p:sp>
      <p:sp>
        <p:nvSpPr>
          <p:cNvPr id="5" name="Subtitle 2"/>
          <p:cNvSpPr txBox="1">
            <a:spLocks/>
          </p:cNvSpPr>
          <p:nvPr/>
        </p:nvSpPr>
        <p:spPr>
          <a:xfrm>
            <a:off x="227012" y="4724400"/>
            <a:ext cx="5448915" cy="20574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4399" b="1" i="0" u="none" strike="noStrike" kern="1200" cap="none" spc="0" normalizeH="0" baseline="0" noProof="0" dirty="0" smtClean="0">
                <a:ln>
                  <a:noFill/>
                </a:ln>
                <a:solidFill>
                  <a:srgbClr val="00B0F0"/>
                </a:solidFill>
                <a:effectLst/>
                <a:uLnTx/>
                <a:uFillTx/>
                <a:latin typeface="+mj-lt"/>
                <a:ea typeface="+mn-ea"/>
                <a:cs typeface="+mn-cs"/>
              </a:rPr>
              <a:t>Vishesh Oberoi</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799" b="0" i="0" u="none" strike="noStrike" kern="1200" cap="none" spc="0" normalizeH="0" baseline="0" noProof="0" dirty="0" smtClean="0">
                <a:ln>
                  <a:noFill/>
                </a:ln>
                <a:solidFill>
                  <a:schemeClr val="bg1"/>
                </a:solidFill>
                <a:effectLst/>
                <a:uLnTx/>
                <a:uFillTx/>
                <a:latin typeface="+mj-l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a:ln>
                  <a:noFill/>
                </a:ln>
                <a:solidFill>
                  <a:srgbClr val="92D050"/>
                </a:solidFill>
                <a:effectLst/>
                <a:uLnTx/>
                <a:uFillTx/>
                <a:latin typeface="+mj-lt"/>
                <a:ea typeface="+mn-ea"/>
                <a:cs typeface="+mn-cs"/>
              </a:rPr>
              <a:t>@</a:t>
            </a:r>
            <a:r>
              <a:rPr kumimoji="0" lang="en-US" sz="2199" b="0" i="0" u="none" strike="noStrike" kern="1200" cap="none" spc="0" normalizeH="0" baseline="0" noProof="0" dirty="0" err="1" smtClean="0">
                <a:ln>
                  <a:noFill/>
                </a:ln>
                <a:solidFill>
                  <a:srgbClr val="92D050"/>
                </a:solidFill>
                <a:effectLst/>
                <a:uLnTx/>
                <a:uFillTx/>
                <a:latin typeface="+mj-lt"/>
                <a:ea typeface="+mn-ea"/>
                <a:cs typeface="+mn-cs"/>
              </a:rPr>
              <a:t>ovishesh</a:t>
            </a:r>
            <a:endParaRPr kumimoji="0" lang="en-US" sz="2199" b="0" i="0" u="none" strike="noStrike" kern="1200" cap="none" spc="0" normalizeH="0" baseline="0" noProof="0" dirty="0" smtClean="0">
              <a:ln>
                <a:noFill/>
              </a:ln>
              <a:solidFill>
                <a:srgbClr val="92D050"/>
              </a:solidFill>
              <a:effectLst/>
              <a:uLnTx/>
              <a:uFillTx/>
              <a:latin typeface="+mj-lt"/>
              <a:ea typeface="+mn-ea"/>
              <a:cs typeface="+mn-cs"/>
            </a:endParaRP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smtClean="0">
                <a:ln>
                  <a:noFill/>
                </a:ln>
                <a:solidFill>
                  <a:srgbClr val="92D050"/>
                </a:solidFill>
                <a:effectLst/>
                <a:uLnTx/>
                <a:uFillTx/>
                <a:latin typeface="+mj-lt"/>
                <a:ea typeface="+mn-ea"/>
                <a:cs typeface="+mn-cs"/>
              </a:rPr>
              <a:t>visho@microsoft.com</a:t>
            </a:r>
          </a:p>
        </p:txBody>
      </p:sp>
      <p:sp>
        <p:nvSpPr>
          <p:cNvPr id="2" name="TextBox 1"/>
          <p:cNvSpPr txBox="1"/>
          <p:nvPr/>
        </p:nvSpPr>
        <p:spPr>
          <a:xfrm>
            <a:off x="-3176" y="0"/>
            <a:ext cx="2590800" cy="627864"/>
          </a:xfrm>
          <a:prstGeom prst="rect">
            <a:avLst/>
          </a:prstGeom>
          <a:noFill/>
        </p:spPr>
        <p:txBody>
          <a:bodyPr wrap="square" lIns="182880" tIns="146304" rIns="182880" bIns="146304" rtlCol="0">
            <a:spAutoFit/>
          </a:bodyPr>
          <a:lstStyle/>
          <a:p>
            <a:pPr lvl="0">
              <a:lnSpc>
                <a:spcPct val="90000"/>
              </a:lnSpc>
              <a:spcAft>
                <a:spcPts val="600"/>
              </a:spcAft>
            </a:pPr>
            <a:r>
              <a:rPr lang="en-NZ" sz="2400" spc="-100" dirty="0">
                <a:ln w="3175">
                  <a:noFill/>
                </a:ln>
                <a:solidFill>
                  <a:schemeClr val="bg1"/>
                </a:solidFill>
                <a:cs typeface="Segoe UI" pitchFamily="34" charset="0"/>
              </a:rPr>
              <a:t>November </a:t>
            </a:r>
            <a:r>
              <a:rPr lang="en-NZ" sz="2400" spc="-100" dirty="0" smtClean="0">
                <a:ln w="3175">
                  <a:noFill/>
                </a:ln>
                <a:solidFill>
                  <a:schemeClr val="bg1"/>
                </a:solidFill>
                <a:cs typeface="Segoe UI" pitchFamily="34" charset="0"/>
              </a:rPr>
              <a:t>2015</a:t>
            </a:r>
            <a:endParaRPr lang="en-NZ" sz="2400" spc="-100" dirty="0">
              <a:ln w="3175">
                <a:noFill/>
              </a:ln>
              <a:solidFill>
                <a:schemeClr val="bg1"/>
              </a:solidFill>
              <a:cs typeface="Segoe UI" pitchFamily="34" charset="0"/>
            </a:endParaRPr>
          </a:p>
        </p:txBody>
      </p:sp>
    </p:spTree>
    <p:extLst>
      <p:ext uri="{BB962C8B-B14F-4D97-AF65-F5344CB8AC3E}">
        <p14:creationId xmlns:p14="http://schemas.microsoft.com/office/powerpoint/2010/main" val="23148400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895778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SaaS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PaaS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host</a:t>
              </a:r>
              <a:endParaRPr kumimoji="0" lang="en-US" sz="1600" b="0" i="0" u="none" strike="noStrike" kern="0" cap="none" spc="0" normalizeH="0" baseline="0" noProof="0" dirty="0">
                <a:ln>
                  <a:noFill/>
                </a:ln>
                <a:solidFill>
                  <a:srgbClr val="FFFFFF">
                    <a:alpha val="99000"/>
                  </a:srgbClr>
                </a:solidFill>
                <a:effectLst/>
                <a:uLnTx/>
                <a:uFillTx/>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IaaS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spTree>
    <p:extLst>
      <p:ext uri="{BB962C8B-B14F-4D97-AF65-F5344CB8AC3E}">
        <p14:creationId xmlns:p14="http://schemas.microsoft.com/office/powerpoint/2010/main" val="98987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8105" y="1524766"/>
            <a:ext cx="8322315"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022" y="1685753"/>
            <a:ext cx="1865272"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1798" dirty="0">
                <a:solidFill>
                  <a:srgbClr val="FFFFFF"/>
                </a:solidFill>
                <a:latin typeface="Segoe UI Light" panose="020B0502040204020203" pitchFamily="34" charset="0"/>
                <a:cs typeface="Segoe UI Light" panose="020B0502040204020203" pitchFamily="34" charset="0"/>
              </a:rPr>
              <a:t>On Premises</a:t>
            </a:r>
          </a:p>
        </p:txBody>
      </p:sp>
      <p:sp>
        <p:nvSpPr>
          <p:cNvPr id="63" name="TextBox 52"/>
          <p:cNvSpPr txBox="1"/>
          <p:nvPr/>
        </p:nvSpPr>
        <p:spPr>
          <a:xfrm>
            <a:off x="730688" y="2724631"/>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resilient and manage</a:t>
            </a:r>
          </a:p>
        </p:txBody>
      </p:sp>
      <p:sp>
        <p:nvSpPr>
          <p:cNvPr id="64" name="Rectangle 63"/>
          <p:cNvSpPr/>
          <p:nvPr/>
        </p:nvSpPr>
        <p:spPr>
          <a:xfrm>
            <a:off x="3828972" y="1679727"/>
            <a:ext cx="2591690"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Infrastructure</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79186" y="549456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66" name="Rectangle 65"/>
          <p:cNvSpPr/>
          <p:nvPr/>
        </p:nvSpPr>
        <p:spPr>
          <a:xfrm>
            <a:off x="3979186" y="5040111"/>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67" name="Rectangle 66"/>
          <p:cNvSpPr/>
          <p:nvPr/>
        </p:nvSpPr>
        <p:spPr>
          <a:xfrm>
            <a:off x="3979186" y="594901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68" name="Rectangle 67"/>
          <p:cNvSpPr/>
          <p:nvPr/>
        </p:nvSpPr>
        <p:spPr>
          <a:xfrm>
            <a:off x="3979186" y="41312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69" name="Rectangle 68"/>
          <p:cNvSpPr/>
          <p:nvPr/>
        </p:nvSpPr>
        <p:spPr>
          <a:xfrm>
            <a:off x="3979186" y="367675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70" name="Rectangle 69"/>
          <p:cNvSpPr/>
          <p:nvPr/>
        </p:nvSpPr>
        <p:spPr>
          <a:xfrm>
            <a:off x="3979186" y="4585659"/>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71" name="Rectangle 70"/>
          <p:cNvSpPr/>
          <p:nvPr/>
        </p:nvSpPr>
        <p:spPr>
          <a:xfrm>
            <a:off x="3979186" y="2767846"/>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72" name="Rectangle 71"/>
          <p:cNvSpPr/>
          <p:nvPr/>
        </p:nvSpPr>
        <p:spPr>
          <a:xfrm>
            <a:off x="3979186" y="2313393"/>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73" name="Rectangle 72"/>
          <p:cNvSpPr/>
          <p:nvPr/>
        </p:nvSpPr>
        <p:spPr>
          <a:xfrm>
            <a:off x="3979186" y="322229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74" name="Left Brace 73"/>
          <p:cNvSpPr/>
          <p:nvPr/>
        </p:nvSpPr>
        <p:spPr>
          <a:xfrm flipH="1">
            <a:off x="5625334" y="4544582"/>
            <a:ext cx="228416" cy="176258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798571" y="460069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Managed by vendor</a:t>
            </a:r>
          </a:p>
        </p:txBody>
      </p:sp>
      <p:sp>
        <p:nvSpPr>
          <p:cNvPr id="76" name="Left Brace 75"/>
          <p:cNvSpPr/>
          <p:nvPr/>
        </p:nvSpPr>
        <p:spPr>
          <a:xfrm>
            <a:off x="3793216" y="2313392"/>
            <a:ext cx="133243" cy="219850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0839" y="2597761"/>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a:t>
            </a:r>
          </a:p>
          <a:p>
            <a:pPr marL="0" lvl="1" algn="ctr" defTabSz="1217615"/>
            <a:r>
              <a:rPr lang="en-US" sz="1400" dirty="0">
                <a:solidFill>
                  <a:srgbClr val="FFFFFF"/>
                </a:solidFill>
                <a:latin typeface="Segoe UI" panose="020B0502040204020203" pitchFamily="34" charset="0"/>
                <a:cs typeface="Segoe UI" panose="020B0502040204020203" pitchFamily="34" charset="0"/>
              </a:rPr>
              <a:t>resilient &amp; manage</a:t>
            </a:r>
          </a:p>
        </p:txBody>
      </p:sp>
      <p:sp>
        <p:nvSpPr>
          <p:cNvPr id="78" name="Rectangle 77"/>
          <p:cNvSpPr/>
          <p:nvPr/>
        </p:nvSpPr>
        <p:spPr>
          <a:xfrm>
            <a:off x="6414206" y="1664467"/>
            <a:ext cx="2573991"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Platform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1401" y="3217537"/>
            <a:ext cx="209411" cy="312043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0087" y="380111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81" name="Left Brace 80"/>
          <p:cNvSpPr/>
          <p:nvPr/>
        </p:nvSpPr>
        <p:spPr>
          <a:xfrm>
            <a:off x="6363529" y="2294356"/>
            <a:ext cx="152277" cy="847043"/>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0814" y="2321308"/>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manage</a:t>
            </a:r>
          </a:p>
        </p:txBody>
      </p:sp>
      <p:sp>
        <p:nvSpPr>
          <p:cNvPr id="83" name="Rectangle 82"/>
          <p:cNvSpPr/>
          <p:nvPr/>
        </p:nvSpPr>
        <p:spPr>
          <a:xfrm>
            <a:off x="6525226" y="549456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84" name="Rectangle 83"/>
          <p:cNvSpPr/>
          <p:nvPr/>
        </p:nvSpPr>
        <p:spPr>
          <a:xfrm>
            <a:off x="6525226" y="504011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85" name="Rectangle 84"/>
          <p:cNvSpPr/>
          <p:nvPr/>
        </p:nvSpPr>
        <p:spPr>
          <a:xfrm>
            <a:off x="6525226" y="594901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86" name="Rectangle 85"/>
          <p:cNvSpPr/>
          <p:nvPr/>
        </p:nvSpPr>
        <p:spPr>
          <a:xfrm>
            <a:off x="6525226" y="413120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87" name="Rectangle 86"/>
          <p:cNvSpPr/>
          <p:nvPr/>
        </p:nvSpPr>
        <p:spPr>
          <a:xfrm>
            <a:off x="6525226" y="367675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88" name="Rectangle 87"/>
          <p:cNvSpPr/>
          <p:nvPr/>
        </p:nvSpPr>
        <p:spPr>
          <a:xfrm>
            <a:off x="6525226" y="458565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89" name="Rectangle 88"/>
          <p:cNvSpPr/>
          <p:nvPr/>
        </p:nvSpPr>
        <p:spPr>
          <a:xfrm>
            <a:off x="6525226" y="2313392"/>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90" name="Rectangle 89"/>
          <p:cNvSpPr/>
          <p:nvPr/>
        </p:nvSpPr>
        <p:spPr>
          <a:xfrm>
            <a:off x="6525226" y="322229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91" name="Rectangle 90"/>
          <p:cNvSpPr/>
          <p:nvPr/>
        </p:nvSpPr>
        <p:spPr>
          <a:xfrm>
            <a:off x="6525226" y="2767845"/>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92" name="Rectangle 91"/>
          <p:cNvSpPr/>
          <p:nvPr/>
        </p:nvSpPr>
        <p:spPr>
          <a:xfrm>
            <a:off x="885708" y="1009454"/>
            <a:ext cx="782387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7407" y="1524765"/>
            <a:ext cx="2656959"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2557" y="1685753"/>
            <a:ext cx="2428635" cy="639564"/>
          </a:xfrm>
          <a:prstGeom prst="rect">
            <a:avLst/>
          </a:prstGeom>
          <a:noFill/>
          <a:ln w="9525" cap="flat" cmpd="sng" algn="ctr">
            <a:noFill/>
            <a:prstDash val="solid"/>
          </a:ln>
          <a:effectLst/>
        </p:spPr>
        <p:txBody>
          <a:bodyPr lIns="76118" tIns="0" rIns="7611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Software</a:t>
            </a:r>
            <a:r>
              <a:rPr lang="en-US" sz="1998" dirty="0">
                <a:solidFill>
                  <a:srgbClr val="FFFFFF"/>
                </a:solidFill>
                <a:latin typeface="Segoe UI Light" panose="020B0502040204020203" pitchFamily="34" charset="0"/>
                <a:cs typeface="Segoe UI Light" panose="020B0502040204020203" pitchFamily="34" charset="0"/>
              </a:rPr>
              <a:t>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299203" y="549456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96" name="Rectangle 95"/>
          <p:cNvSpPr/>
          <p:nvPr/>
        </p:nvSpPr>
        <p:spPr>
          <a:xfrm>
            <a:off x="9299203" y="5040107"/>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97" name="Rectangle 96"/>
          <p:cNvSpPr/>
          <p:nvPr/>
        </p:nvSpPr>
        <p:spPr>
          <a:xfrm>
            <a:off x="9299203" y="594901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98" name="Rectangle 97"/>
          <p:cNvSpPr/>
          <p:nvPr/>
        </p:nvSpPr>
        <p:spPr>
          <a:xfrm>
            <a:off x="9299203" y="413120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99" name="Rectangle 98"/>
          <p:cNvSpPr/>
          <p:nvPr/>
        </p:nvSpPr>
        <p:spPr>
          <a:xfrm>
            <a:off x="9299203" y="367674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00" name="Rectangle 99"/>
          <p:cNvSpPr/>
          <p:nvPr/>
        </p:nvSpPr>
        <p:spPr>
          <a:xfrm>
            <a:off x="9299203" y="458565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01" name="Rectangle 100"/>
          <p:cNvSpPr/>
          <p:nvPr/>
        </p:nvSpPr>
        <p:spPr>
          <a:xfrm>
            <a:off x="9299203" y="231338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102" name="Rectangle 101"/>
          <p:cNvSpPr/>
          <p:nvPr/>
        </p:nvSpPr>
        <p:spPr>
          <a:xfrm>
            <a:off x="9299203" y="322229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03" name="Rectangle 102"/>
          <p:cNvSpPr/>
          <p:nvPr/>
        </p:nvSpPr>
        <p:spPr>
          <a:xfrm>
            <a:off x="9299203" y="276784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04" name="Rectangle 103"/>
          <p:cNvSpPr/>
          <p:nvPr/>
        </p:nvSpPr>
        <p:spPr>
          <a:xfrm>
            <a:off x="8930422" y="1021780"/>
            <a:ext cx="286488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7633" y="548742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106" name="Rectangle 105"/>
          <p:cNvSpPr/>
          <p:nvPr/>
        </p:nvSpPr>
        <p:spPr>
          <a:xfrm>
            <a:off x="1427633" y="5032970"/>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107" name="Rectangle 106"/>
          <p:cNvSpPr/>
          <p:nvPr/>
        </p:nvSpPr>
        <p:spPr>
          <a:xfrm>
            <a:off x="1427633" y="594187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108" name="Rectangle 107"/>
          <p:cNvSpPr/>
          <p:nvPr/>
        </p:nvSpPr>
        <p:spPr>
          <a:xfrm>
            <a:off x="1427633" y="412406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109" name="Rectangle 108"/>
          <p:cNvSpPr/>
          <p:nvPr/>
        </p:nvSpPr>
        <p:spPr>
          <a:xfrm>
            <a:off x="1427633" y="366961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10" name="Rectangle 109"/>
          <p:cNvSpPr/>
          <p:nvPr/>
        </p:nvSpPr>
        <p:spPr>
          <a:xfrm>
            <a:off x="1427633" y="4578517"/>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11" name="Rectangle 110"/>
          <p:cNvSpPr/>
          <p:nvPr/>
        </p:nvSpPr>
        <p:spPr>
          <a:xfrm>
            <a:off x="1427633" y="27607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12" name="Rectangle 111"/>
          <p:cNvSpPr/>
          <p:nvPr/>
        </p:nvSpPr>
        <p:spPr>
          <a:xfrm>
            <a:off x="1427633" y="2306250"/>
            <a:ext cx="1636923" cy="380694"/>
          </a:xfrm>
          <a:prstGeom prst="rect">
            <a:avLst/>
          </a:prstGeom>
          <a:solidFill>
            <a:srgbClr val="68217A"/>
          </a:solidFill>
          <a:ln w="9525" cap="flat" cmpd="sng" algn="ctr">
            <a:noFill/>
            <a:prstDash val="solid"/>
          </a:ln>
          <a:effectLst/>
        </p:spPr>
        <p:txBody>
          <a:bodyPr rtlCol="0" anchor="ctr" anchorCtr="0"/>
          <a:lstStyle/>
          <a:p>
            <a:pPr marL="0" lvl="1" algn="ctr" defTabSz="1217615"/>
            <a:r>
              <a:rPr lang="en-US" sz="1300" kern="0" dirty="0">
                <a:solidFill>
                  <a:srgbClr val="FFFFFF"/>
                </a:solidFill>
                <a:cs typeface="Segoe UI" panose="020B0502040204020203" pitchFamily="34" charset="0"/>
              </a:rPr>
              <a:t>Applications</a:t>
            </a:r>
          </a:p>
        </p:txBody>
      </p:sp>
      <p:sp>
        <p:nvSpPr>
          <p:cNvPr id="113" name="Rectangle 112"/>
          <p:cNvSpPr/>
          <p:nvPr/>
        </p:nvSpPr>
        <p:spPr>
          <a:xfrm>
            <a:off x="1427633" y="321515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14" name="Left Brace 113"/>
          <p:cNvSpPr/>
          <p:nvPr/>
        </p:nvSpPr>
        <p:spPr>
          <a:xfrm>
            <a:off x="1178600" y="23062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199017" y="3279971"/>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116" name="Left Brace 115"/>
          <p:cNvSpPr/>
          <p:nvPr/>
        </p:nvSpPr>
        <p:spPr>
          <a:xfrm flipH="1">
            <a:off x="10965724" y="23064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10775241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3135005"/>
            <a:ext cx="11202392"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Light"/>
              </a:rPr>
              <a:t>Journey to the Cloud</a:t>
            </a:r>
          </a:p>
        </p:txBody>
      </p:sp>
      <p:sp>
        <p:nvSpPr>
          <p:cNvPr id="9" name="Title 1"/>
          <p:cNvSpPr txBox="1">
            <a:spLocks/>
          </p:cNvSpPr>
          <p:nvPr/>
        </p:nvSpPr>
        <p:spPr>
          <a:xfrm>
            <a:off x="7637619" y="2308761"/>
            <a:ext cx="3502203" cy="2459766"/>
          </a:xfrm>
          <a:prstGeom prst="rect">
            <a:avLst/>
          </a:prstGeom>
        </p:spPr>
        <p:txBody>
          <a:bodyPr vert="horz" wrap="square" lIns="143391" tIns="89619" rIns="143391" bIns="8961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Differentiation</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Agility</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7899" y="1862672"/>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7899" y="4286509"/>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7899" y="3082047"/>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09786" y="1561935"/>
            <a:ext cx="963094" cy="3988421"/>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Semilight"/>
            </a:endParaRPr>
          </a:p>
        </p:txBody>
      </p:sp>
      <p:grpSp>
        <p:nvGrpSpPr>
          <p:cNvPr id="6" name="Group 5"/>
          <p:cNvGrpSpPr/>
          <p:nvPr/>
        </p:nvGrpSpPr>
        <p:grpSpPr>
          <a:xfrm>
            <a:off x="2942604" y="2649343"/>
            <a:ext cx="627738" cy="627738"/>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2604" y="3902849"/>
            <a:ext cx="627738" cy="627738"/>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06370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387013" y="2399333"/>
            <a:ext cx="2139743" cy="1853616"/>
          </a:xfrm>
          <a:prstGeom prst="rect">
            <a:avLst/>
          </a:prstGeom>
        </p:spPr>
      </p:pic>
      <p:pic>
        <p:nvPicPr>
          <p:cNvPr id="27" name="Picture 26"/>
          <p:cNvPicPr>
            <a:picLocks noChangeAspect="1"/>
          </p:cNvPicPr>
          <p:nvPr/>
        </p:nvPicPr>
        <p:blipFill>
          <a:blip r:embed="rId3"/>
          <a:stretch>
            <a:fillRect/>
          </a:stretch>
        </p:blipFill>
        <p:spPr>
          <a:xfrm>
            <a:off x="830077" y="3313373"/>
            <a:ext cx="2139743" cy="1853616"/>
          </a:xfrm>
          <a:prstGeom prst="rect">
            <a:avLst/>
          </a:prstGeom>
        </p:spPr>
      </p:pic>
      <p:pic>
        <p:nvPicPr>
          <p:cNvPr id="25" name="Picture 24"/>
          <p:cNvPicPr>
            <a:picLocks noChangeAspect="1"/>
          </p:cNvPicPr>
          <p:nvPr/>
        </p:nvPicPr>
        <p:blipFill>
          <a:blip r:embed="rId3"/>
          <a:stretch>
            <a:fillRect/>
          </a:stretch>
        </p:blipFill>
        <p:spPr>
          <a:xfrm>
            <a:off x="787145" y="1466332"/>
            <a:ext cx="2139743" cy="1853616"/>
          </a:xfrm>
          <a:prstGeom prst="rect">
            <a:avLst/>
          </a:prstGeom>
        </p:spPr>
      </p:pic>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1251663" y="0"/>
            <a:ext cx="8442966"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115730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childTnLst>
                                </p:cTn>
                              </p:par>
                              <p:par>
                                <p:cTn id="15" presetID="10" presetClass="entr" presetSubtype="0" fill="hold" nodeType="withEffect">
                                  <p:stCondLst>
                                    <p:cond delay="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50"/>
                                        <p:tgtEl>
                                          <p:spTgt spid="92"/>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par>
                                <p:cTn id="21" presetID="10" presetClass="entr" presetSubtype="0" fill="hold" nodeType="withEffect">
                                  <p:stCondLst>
                                    <p:cond delay="15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250"/>
                                        <p:tgtEl>
                                          <p:spTgt spid="75"/>
                                        </p:tgtEl>
                                      </p:cBhvr>
                                    </p:animEffect>
                                  </p:childTnLst>
                                </p:cTn>
                              </p:par>
                              <p:par>
                                <p:cTn id="24" presetID="10" presetClass="entr" presetSubtype="0" fill="hold" nodeType="withEffect">
                                  <p:stCondLst>
                                    <p:cond delay="2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250"/>
                                        <p:tgtEl>
                                          <p:spTgt spid="74"/>
                                        </p:tgtEl>
                                      </p:cBhvr>
                                    </p:animEffect>
                                  </p:childTnLst>
                                </p:cTn>
                              </p:par>
                              <p:par>
                                <p:cTn id="27" presetID="10" presetClass="entr" presetSubtype="0" fill="hold" nodeType="withEffect">
                                  <p:stCondLst>
                                    <p:cond delay="25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250"/>
                                        <p:tgtEl>
                                          <p:spTgt spid="91"/>
                                        </p:tgtEl>
                                      </p:cBhvr>
                                    </p:animEffect>
                                  </p:childTnLst>
                                </p:cTn>
                              </p:par>
                              <p:par>
                                <p:cTn id="30" presetID="10" presetClass="entr" presetSubtype="0" fill="hold" nodeType="withEffect">
                                  <p:stCondLst>
                                    <p:cond delay="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250"/>
                                        <p:tgtEl>
                                          <p:spTgt spid="87"/>
                                        </p:tgtEl>
                                      </p:cBhvr>
                                    </p:animEffect>
                                  </p:childTnLst>
                                </p:cTn>
                              </p:par>
                              <p:par>
                                <p:cTn id="33" presetID="10" presetClass="entr" presetSubtype="0" fill="hold" nodeType="withEffect">
                                  <p:stCondLst>
                                    <p:cond delay="35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250"/>
                                        <p:tgtEl>
                                          <p:spTgt spid="88"/>
                                        </p:tgtEl>
                                      </p:cBhvr>
                                    </p:animEffect>
                                  </p:childTnLst>
                                </p:cTn>
                              </p:par>
                              <p:par>
                                <p:cTn id="36" presetID="10" presetClass="entr" presetSubtype="0" fill="hold" nodeType="withEffect">
                                  <p:stCondLst>
                                    <p:cond delay="40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10" presetClass="entr" presetSubtype="0" fill="hold" nodeType="withEffect">
                                  <p:stCondLst>
                                    <p:cond delay="45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250"/>
                                        <p:tgtEl>
                                          <p:spTgt spid="86"/>
                                        </p:tgtEl>
                                      </p:cBhvr>
                                    </p:animEffect>
                                  </p:childTnLst>
                                </p:cTn>
                              </p:par>
                            </p:childTnLst>
                          </p:cTn>
                        </p:par>
                        <p:par>
                          <p:cTn id="42" fill="hold">
                            <p:stCondLst>
                              <p:cond delay="12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7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200"/>
                            </p:stCondLst>
                            <p:childTnLst>
                              <p:par>
                                <p:cTn id="51" presetID="10"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67899" y="3936904"/>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3" name="Rectangle 42"/>
          <p:cNvSpPr/>
          <p:nvPr/>
        </p:nvSpPr>
        <p:spPr bwMode="auto">
          <a:xfrm>
            <a:off x="567899" y="1741885"/>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27494" y="4657316"/>
            <a:ext cx="6279678" cy="72395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3136" dirty="0">
                <a:solidFill>
                  <a:srgbClr val="FFFFFF"/>
                </a:solidFill>
                <a:latin typeface="Segoe UI Semilight"/>
              </a:rPr>
              <a:t>Microsoft Enterprise Mobility Suite</a:t>
            </a:r>
          </a:p>
        </p:txBody>
      </p:sp>
      <p:grpSp>
        <p:nvGrpSpPr>
          <p:cNvPr id="2" name="Group 1"/>
          <p:cNvGrpSpPr/>
          <p:nvPr/>
        </p:nvGrpSpPr>
        <p:grpSpPr>
          <a:xfrm>
            <a:off x="1985315" y="2414032"/>
            <a:ext cx="8291325" cy="804394"/>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199394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5" name="Rounded Rectangle 4"/>
          <p:cNvSpPr/>
          <p:nvPr/>
        </p:nvSpPr>
        <p:spPr bwMode="auto">
          <a:xfrm>
            <a:off x="439376" y="3173665"/>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7899" y="5704534"/>
            <a:ext cx="11053027" cy="703250"/>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7899" y="3556158"/>
            <a:ext cx="11053027" cy="703250"/>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7899" y="4271174"/>
            <a:ext cx="11053027" cy="704059"/>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7899" y="4982281"/>
            <a:ext cx="11053027" cy="704061"/>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192" y="3108222"/>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17928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031" y="379058"/>
            <a:ext cx="10559260" cy="6186612"/>
          </a:xfrm>
          <a:prstGeom prst="rect">
            <a:avLst/>
          </a:prstGeom>
        </p:spPr>
      </p:pic>
      <p:sp>
        <p:nvSpPr>
          <p:cNvPr id="71" name="TextBox 70"/>
          <p:cNvSpPr txBox="1"/>
          <p:nvPr/>
        </p:nvSpPr>
        <p:spPr>
          <a:xfrm>
            <a:off x="207399" y="3503682"/>
            <a:ext cx="3055943" cy="1646997"/>
          </a:xfrm>
          <a:prstGeom prst="rect">
            <a:avLst/>
          </a:prstGeom>
          <a:noFill/>
        </p:spPr>
        <p:txBody>
          <a:bodyPr wrap="none" lIns="277819" tIns="277819" rIns="277819" bIns="277819" rtlCol="0">
            <a:spAutoFit/>
          </a:bodyPr>
          <a:lstStyle/>
          <a:p>
            <a:pPr defTabSz="914180">
              <a:lnSpc>
                <a:spcPct val="90000"/>
              </a:lnSpc>
              <a:spcAft>
                <a:spcPts val="588"/>
              </a:spcAft>
              <a:defRPr/>
            </a:pPr>
            <a:r>
              <a:rPr lang="en-US" sz="3920"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0" dirty="0">
                <a:gradFill>
                  <a:gsLst>
                    <a:gs pos="2917">
                      <a:srgbClr val="ECECEC"/>
                    </a:gs>
                    <a:gs pos="30000">
                      <a:srgbClr val="ECECEC"/>
                    </a:gs>
                  </a:gsLst>
                  <a:lin ang="5400000" scaled="0"/>
                </a:gradFill>
                <a:latin typeface="Segoe UI Light"/>
                <a:ea typeface="MS PGothic" panose="020B0600070205080204" pitchFamily="34" charset="-128"/>
              </a:rPr>
            </a:br>
            <a:r>
              <a:rPr lang="en-US" sz="3920"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689" y="4916233"/>
            <a:ext cx="1872480" cy="479620"/>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6968" y="2039542"/>
            <a:ext cx="3358851" cy="2749886"/>
            <a:chOff x="-2087057" y="3086116"/>
            <a:chExt cx="4108356" cy="2805758"/>
          </a:xfrm>
        </p:grpSpPr>
        <p:sp>
          <p:nvSpPr>
            <p:cNvPr id="40" name="TextBox 39"/>
            <p:cNvSpPr txBox="1"/>
            <p:nvPr/>
          </p:nvSpPr>
          <p:spPr>
            <a:xfrm>
              <a:off x="-2087057" y="3086116"/>
              <a:ext cx="2534898" cy="2165208"/>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1271" dirty="0">
                  <a:gradFill>
                    <a:gsLst>
                      <a:gs pos="0">
                        <a:srgbClr val="FFFFFF"/>
                      </a:gs>
                      <a:gs pos="100000">
                        <a:srgbClr val="FFFFFF"/>
                      </a:gs>
                    </a:gsLst>
                    <a:lin ang="5400000" scaled="0"/>
                  </a:gradFill>
                  <a:latin typeface="Segoe UI Light"/>
                  <a:ea typeface="MS PGothic" panose="020B0600070205080204" pitchFamily="34" charset="-128"/>
                </a:rPr>
                <a:t>24</a:t>
              </a:r>
            </a:p>
          </p:txBody>
        </p:sp>
        <p:sp>
          <p:nvSpPr>
            <p:cNvPr id="43" name="TextBox 42"/>
            <p:cNvSpPr txBox="1"/>
            <p:nvPr/>
          </p:nvSpPr>
          <p:spPr>
            <a:xfrm>
              <a:off x="-2006254" y="4543813"/>
              <a:ext cx="4027553" cy="1348061"/>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2744"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204" y="4647612"/>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204" y="5530733"/>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882" y="4567451"/>
            <a:ext cx="3292789" cy="1294068"/>
          </a:xfrm>
          <a:prstGeom prst="rect">
            <a:avLst/>
          </a:prstGeom>
          <a:noFill/>
          <a:ln>
            <a:noFill/>
          </a:ln>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4" name="Oval 63"/>
          <p:cNvSpPr/>
          <p:nvPr/>
        </p:nvSpPr>
        <p:spPr bwMode="auto">
          <a:xfrm>
            <a:off x="9215290" y="418169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4687" y="279789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5035" y="226284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4249" y="314390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6951" y="330364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3777" y="206566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7120" y="2040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899490" y="4599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2136" y="252755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5631" y="255817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8204" y="222023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8242" y="21421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8532" y="219201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4476" y="283781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3676" y="254760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1317" y="234336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38759" y="272461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0793" y="516272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19474" y="544584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3336" y="312055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0981" y="2451681"/>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2880" y="3641839"/>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2667" y="266193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0412" y="24823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68614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7610514"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240051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13" name="Picture 12"/>
          <p:cNvPicPr>
            <a:picLocks noChangeAspect="1"/>
          </p:cNvPicPr>
          <p:nvPr/>
        </p:nvPicPr>
        <p:blipFill>
          <a:blip r:embed="rId5"/>
          <a:stretch>
            <a:fillRect/>
          </a:stretch>
        </p:blipFill>
        <p:spPr>
          <a:xfrm>
            <a:off x="8515419" y="1512560"/>
            <a:ext cx="3066055" cy="1742701"/>
          </a:xfrm>
          <a:prstGeom prst="rect">
            <a:avLst/>
          </a:prstGeom>
        </p:spPr>
      </p:pic>
      <p:pic>
        <p:nvPicPr>
          <p:cNvPr id="2" name="Picture 1"/>
          <p:cNvPicPr>
            <a:picLocks noChangeAspect="1"/>
          </p:cNvPicPr>
          <p:nvPr/>
        </p:nvPicPr>
        <p:blipFill>
          <a:blip r:embed="rId6"/>
          <a:stretch>
            <a:fillRect/>
          </a:stretch>
        </p:blipFill>
        <p:spPr>
          <a:xfrm>
            <a:off x="7141018" y="4803182"/>
            <a:ext cx="4816234" cy="2075297"/>
          </a:xfrm>
          <a:prstGeom prst="rect">
            <a:avLst/>
          </a:prstGeom>
        </p:spPr>
      </p:pic>
      <p:grpSp>
        <p:nvGrpSpPr>
          <p:cNvPr id="4" name="Group 3"/>
          <p:cNvGrpSpPr/>
          <p:nvPr/>
        </p:nvGrpSpPr>
        <p:grpSpPr>
          <a:xfrm>
            <a:off x="829206" y="3328504"/>
            <a:ext cx="2121664" cy="1834719"/>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Hybrid</a:t>
            </a:r>
          </a:p>
        </p:txBody>
      </p:sp>
      <p:sp>
        <p:nvSpPr>
          <p:cNvPr id="5" name="Up-Down Arrow 4"/>
          <p:cNvSpPr/>
          <p:nvPr/>
        </p:nvSpPr>
        <p:spPr bwMode="auto">
          <a:xfrm>
            <a:off x="10596145" y="3345976"/>
            <a:ext cx="421737" cy="2366427"/>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298022" y="6258294"/>
            <a:ext cx="1290110"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638936" y="5390710"/>
            <a:ext cx="1355719"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1"/>
                </a:solidFill>
              </a:rPr>
              <a:t>On-premises</a:t>
            </a:r>
          </a:p>
        </p:txBody>
      </p:sp>
    </p:spTree>
    <p:extLst>
      <p:ext uri="{BB962C8B-B14F-4D97-AF65-F5344CB8AC3E}">
        <p14:creationId xmlns:p14="http://schemas.microsoft.com/office/powerpoint/2010/main" val="10073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56138" y="1911588"/>
            <a:ext cx="2769389" cy="3422412"/>
            <a:chOff x="3159125" y="2744788"/>
            <a:chExt cx="1844675" cy="2279650"/>
          </a:xfrm>
        </p:grpSpPr>
        <p:sp>
          <p:nvSpPr>
            <p:cNvPr id="5" name="Freeform 8"/>
            <p:cNvSpPr>
              <a:spLocks noEditPoints="1"/>
            </p:cNvSpPr>
            <p:nvPr/>
          </p:nvSpPr>
          <p:spPr bwMode="auto">
            <a:xfrm>
              <a:off x="3159125" y="2744788"/>
              <a:ext cx="1844675" cy="1844675"/>
            </a:xfrm>
            <a:custGeom>
              <a:avLst/>
              <a:gdLst>
                <a:gd name="T0" fmla="*/ 511 w 1162"/>
                <a:gd name="T1" fmla="*/ 163 h 1162"/>
                <a:gd name="T2" fmla="*/ 384 w 1162"/>
                <a:gd name="T3" fmla="*/ 205 h 1162"/>
                <a:gd name="T4" fmla="*/ 280 w 1162"/>
                <a:gd name="T5" fmla="*/ 282 h 1162"/>
                <a:gd name="T6" fmla="*/ 203 w 1162"/>
                <a:gd name="T7" fmla="*/ 386 h 1162"/>
                <a:gd name="T8" fmla="*/ 161 w 1162"/>
                <a:gd name="T9" fmla="*/ 513 h 1162"/>
                <a:gd name="T10" fmla="*/ 161 w 1162"/>
                <a:gd name="T11" fmla="*/ 649 h 1162"/>
                <a:gd name="T12" fmla="*/ 203 w 1162"/>
                <a:gd name="T13" fmla="*/ 776 h 1162"/>
                <a:gd name="T14" fmla="*/ 280 w 1162"/>
                <a:gd name="T15" fmla="*/ 881 h 1162"/>
                <a:gd name="T16" fmla="*/ 386 w 1162"/>
                <a:gd name="T17" fmla="*/ 958 h 1162"/>
                <a:gd name="T18" fmla="*/ 513 w 1162"/>
                <a:gd name="T19" fmla="*/ 1000 h 1162"/>
                <a:gd name="T20" fmla="*/ 649 w 1162"/>
                <a:gd name="T21" fmla="*/ 1000 h 1162"/>
                <a:gd name="T22" fmla="*/ 776 w 1162"/>
                <a:gd name="T23" fmla="*/ 958 h 1162"/>
                <a:gd name="T24" fmla="*/ 880 w 1162"/>
                <a:gd name="T25" fmla="*/ 881 h 1162"/>
                <a:gd name="T26" fmla="*/ 956 w 1162"/>
                <a:gd name="T27" fmla="*/ 778 h 1162"/>
                <a:gd name="T28" fmla="*/ 999 w 1162"/>
                <a:gd name="T29" fmla="*/ 651 h 1162"/>
                <a:gd name="T30" fmla="*/ 1004 w 1162"/>
                <a:gd name="T31" fmla="*/ 580 h 1162"/>
                <a:gd name="T32" fmla="*/ 983 w 1162"/>
                <a:gd name="T33" fmla="*/ 445 h 1162"/>
                <a:gd name="T34" fmla="*/ 924 w 1162"/>
                <a:gd name="T35" fmla="*/ 330 h 1162"/>
                <a:gd name="T36" fmla="*/ 832 w 1162"/>
                <a:gd name="T37" fmla="*/ 238 h 1162"/>
                <a:gd name="T38" fmla="*/ 716 w 1162"/>
                <a:gd name="T39" fmla="*/ 178 h 1162"/>
                <a:gd name="T40" fmla="*/ 584 w 1162"/>
                <a:gd name="T41" fmla="*/ 157 h 1162"/>
                <a:gd name="T42" fmla="*/ 582 w 1162"/>
                <a:gd name="T43" fmla="*/ 0 h 1162"/>
                <a:gd name="T44" fmla="*/ 735 w 1162"/>
                <a:gd name="T45" fmla="*/ 21 h 1162"/>
                <a:gd name="T46" fmla="*/ 874 w 1162"/>
                <a:gd name="T47" fmla="*/ 78 h 1162"/>
                <a:gd name="T48" fmla="*/ 991 w 1162"/>
                <a:gd name="T49" fmla="*/ 171 h 1162"/>
                <a:gd name="T50" fmla="*/ 1083 w 1162"/>
                <a:gd name="T51" fmla="*/ 288 h 1162"/>
                <a:gd name="T52" fmla="*/ 1141 w 1162"/>
                <a:gd name="T53" fmla="*/ 426 h 1162"/>
                <a:gd name="T54" fmla="*/ 1162 w 1162"/>
                <a:gd name="T55" fmla="*/ 582 h 1162"/>
                <a:gd name="T56" fmla="*/ 1141 w 1162"/>
                <a:gd name="T57" fmla="*/ 735 h 1162"/>
                <a:gd name="T58" fmla="*/ 1083 w 1162"/>
                <a:gd name="T59" fmla="*/ 874 h 1162"/>
                <a:gd name="T60" fmla="*/ 991 w 1162"/>
                <a:gd name="T61" fmla="*/ 991 h 1162"/>
                <a:gd name="T62" fmla="*/ 874 w 1162"/>
                <a:gd name="T63" fmla="*/ 1083 h 1162"/>
                <a:gd name="T64" fmla="*/ 735 w 1162"/>
                <a:gd name="T65" fmla="*/ 1141 h 1162"/>
                <a:gd name="T66" fmla="*/ 582 w 1162"/>
                <a:gd name="T67" fmla="*/ 1162 h 1162"/>
                <a:gd name="T68" fmla="*/ 426 w 1162"/>
                <a:gd name="T69" fmla="*/ 1141 h 1162"/>
                <a:gd name="T70" fmla="*/ 288 w 1162"/>
                <a:gd name="T71" fmla="*/ 1083 h 1162"/>
                <a:gd name="T72" fmla="*/ 171 w 1162"/>
                <a:gd name="T73" fmla="*/ 991 h 1162"/>
                <a:gd name="T74" fmla="*/ 79 w 1162"/>
                <a:gd name="T75" fmla="*/ 874 h 1162"/>
                <a:gd name="T76" fmla="*/ 21 w 1162"/>
                <a:gd name="T77" fmla="*/ 735 h 1162"/>
                <a:gd name="T78" fmla="*/ 0 w 1162"/>
                <a:gd name="T79" fmla="*/ 582 h 1162"/>
                <a:gd name="T80" fmla="*/ 21 w 1162"/>
                <a:gd name="T81" fmla="*/ 426 h 1162"/>
                <a:gd name="T82" fmla="*/ 79 w 1162"/>
                <a:gd name="T83" fmla="*/ 288 h 1162"/>
                <a:gd name="T84" fmla="*/ 171 w 1162"/>
                <a:gd name="T85" fmla="*/ 171 h 1162"/>
                <a:gd name="T86" fmla="*/ 288 w 1162"/>
                <a:gd name="T87" fmla="*/ 78 h 1162"/>
                <a:gd name="T88" fmla="*/ 426 w 1162"/>
                <a:gd name="T89" fmla="*/ 21 h 1162"/>
                <a:gd name="T90" fmla="*/ 582 w 1162"/>
                <a:gd name="T9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2" h="1162">
                  <a:moveTo>
                    <a:pt x="578" y="157"/>
                  </a:moveTo>
                  <a:lnTo>
                    <a:pt x="511" y="163"/>
                  </a:lnTo>
                  <a:lnTo>
                    <a:pt x="445" y="178"/>
                  </a:lnTo>
                  <a:lnTo>
                    <a:pt x="384" y="205"/>
                  </a:lnTo>
                  <a:lnTo>
                    <a:pt x="330" y="240"/>
                  </a:lnTo>
                  <a:lnTo>
                    <a:pt x="280" y="282"/>
                  </a:lnTo>
                  <a:lnTo>
                    <a:pt x="238" y="330"/>
                  </a:lnTo>
                  <a:lnTo>
                    <a:pt x="203" y="386"/>
                  </a:lnTo>
                  <a:lnTo>
                    <a:pt x="179" y="447"/>
                  </a:lnTo>
                  <a:lnTo>
                    <a:pt x="161" y="513"/>
                  </a:lnTo>
                  <a:lnTo>
                    <a:pt x="157" y="582"/>
                  </a:lnTo>
                  <a:lnTo>
                    <a:pt x="161" y="649"/>
                  </a:lnTo>
                  <a:lnTo>
                    <a:pt x="179" y="714"/>
                  </a:lnTo>
                  <a:lnTo>
                    <a:pt x="203" y="776"/>
                  </a:lnTo>
                  <a:lnTo>
                    <a:pt x="238" y="831"/>
                  </a:lnTo>
                  <a:lnTo>
                    <a:pt x="280" y="881"/>
                  </a:lnTo>
                  <a:lnTo>
                    <a:pt x="330" y="924"/>
                  </a:lnTo>
                  <a:lnTo>
                    <a:pt x="386" y="958"/>
                  </a:lnTo>
                  <a:lnTo>
                    <a:pt x="447" y="983"/>
                  </a:lnTo>
                  <a:lnTo>
                    <a:pt x="513" y="1000"/>
                  </a:lnTo>
                  <a:lnTo>
                    <a:pt x="580" y="1006"/>
                  </a:lnTo>
                  <a:lnTo>
                    <a:pt x="649" y="1000"/>
                  </a:lnTo>
                  <a:lnTo>
                    <a:pt x="714" y="983"/>
                  </a:lnTo>
                  <a:lnTo>
                    <a:pt x="776" y="958"/>
                  </a:lnTo>
                  <a:lnTo>
                    <a:pt x="832" y="924"/>
                  </a:lnTo>
                  <a:lnTo>
                    <a:pt x="880" y="881"/>
                  </a:lnTo>
                  <a:lnTo>
                    <a:pt x="922" y="833"/>
                  </a:lnTo>
                  <a:lnTo>
                    <a:pt x="956" y="778"/>
                  </a:lnTo>
                  <a:lnTo>
                    <a:pt x="983" y="716"/>
                  </a:lnTo>
                  <a:lnTo>
                    <a:pt x="999" y="651"/>
                  </a:lnTo>
                  <a:lnTo>
                    <a:pt x="1004" y="584"/>
                  </a:lnTo>
                  <a:lnTo>
                    <a:pt x="1004" y="580"/>
                  </a:lnTo>
                  <a:lnTo>
                    <a:pt x="999" y="511"/>
                  </a:lnTo>
                  <a:lnTo>
                    <a:pt x="983" y="445"/>
                  </a:lnTo>
                  <a:lnTo>
                    <a:pt x="958" y="386"/>
                  </a:lnTo>
                  <a:lnTo>
                    <a:pt x="924" y="330"/>
                  </a:lnTo>
                  <a:lnTo>
                    <a:pt x="881" y="280"/>
                  </a:lnTo>
                  <a:lnTo>
                    <a:pt x="832" y="238"/>
                  </a:lnTo>
                  <a:lnTo>
                    <a:pt x="776" y="205"/>
                  </a:lnTo>
                  <a:lnTo>
                    <a:pt x="716" y="178"/>
                  </a:lnTo>
                  <a:lnTo>
                    <a:pt x="651" y="163"/>
                  </a:lnTo>
                  <a:lnTo>
                    <a:pt x="584" y="157"/>
                  </a:lnTo>
                  <a:lnTo>
                    <a:pt x="578" y="157"/>
                  </a:lnTo>
                  <a:close/>
                  <a:moveTo>
                    <a:pt x="582" y="0"/>
                  </a:moveTo>
                  <a:lnTo>
                    <a:pt x="661" y="5"/>
                  </a:lnTo>
                  <a:lnTo>
                    <a:pt x="735" y="21"/>
                  </a:lnTo>
                  <a:lnTo>
                    <a:pt x="807" y="46"/>
                  </a:lnTo>
                  <a:lnTo>
                    <a:pt x="874" y="78"/>
                  </a:lnTo>
                  <a:lnTo>
                    <a:pt x="935" y="121"/>
                  </a:lnTo>
                  <a:lnTo>
                    <a:pt x="991" y="171"/>
                  </a:lnTo>
                  <a:lnTo>
                    <a:pt x="1041" y="226"/>
                  </a:lnTo>
                  <a:lnTo>
                    <a:pt x="1083" y="288"/>
                  </a:lnTo>
                  <a:lnTo>
                    <a:pt x="1116" y="355"/>
                  </a:lnTo>
                  <a:lnTo>
                    <a:pt x="1141" y="426"/>
                  </a:lnTo>
                  <a:lnTo>
                    <a:pt x="1156" y="503"/>
                  </a:lnTo>
                  <a:lnTo>
                    <a:pt x="1162" y="582"/>
                  </a:lnTo>
                  <a:lnTo>
                    <a:pt x="1156" y="660"/>
                  </a:lnTo>
                  <a:lnTo>
                    <a:pt x="1141" y="735"/>
                  </a:lnTo>
                  <a:lnTo>
                    <a:pt x="1116" y="806"/>
                  </a:lnTo>
                  <a:lnTo>
                    <a:pt x="1083" y="874"/>
                  </a:lnTo>
                  <a:lnTo>
                    <a:pt x="1041" y="935"/>
                  </a:lnTo>
                  <a:lnTo>
                    <a:pt x="991" y="991"/>
                  </a:lnTo>
                  <a:lnTo>
                    <a:pt x="935" y="1041"/>
                  </a:lnTo>
                  <a:lnTo>
                    <a:pt x="874" y="1083"/>
                  </a:lnTo>
                  <a:lnTo>
                    <a:pt x="807" y="1116"/>
                  </a:lnTo>
                  <a:lnTo>
                    <a:pt x="735" y="1141"/>
                  </a:lnTo>
                  <a:lnTo>
                    <a:pt x="661" y="1156"/>
                  </a:lnTo>
                  <a:lnTo>
                    <a:pt x="582" y="1162"/>
                  </a:lnTo>
                  <a:lnTo>
                    <a:pt x="501" y="1156"/>
                  </a:lnTo>
                  <a:lnTo>
                    <a:pt x="426" y="1141"/>
                  </a:lnTo>
                  <a:lnTo>
                    <a:pt x="355" y="1116"/>
                  </a:lnTo>
                  <a:lnTo>
                    <a:pt x="288" y="1083"/>
                  </a:lnTo>
                  <a:lnTo>
                    <a:pt x="227" y="1041"/>
                  </a:lnTo>
                  <a:lnTo>
                    <a:pt x="171" y="991"/>
                  </a:lnTo>
                  <a:lnTo>
                    <a:pt x="121" y="935"/>
                  </a:lnTo>
                  <a:lnTo>
                    <a:pt x="79" y="874"/>
                  </a:lnTo>
                  <a:lnTo>
                    <a:pt x="46" y="806"/>
                  </a:lnTo>
                  <a:lnTo>
                    <a:pt x="21" y="735"/>
                  </a:lnTo>
                  <a:lnTo>
                    <a:pt x="6" y="660"/>
                  </a:lnTo>
                  <a:lnTo>
                    <a:pt x="0" y="582"/>
                  </a:lnTo>
                  <a:lnTo>
                    <a:pt x="6" y="503"/>
                  </a:lnTo>
                  <a:lnTo>
                    <a:pt x="21" y="426"/>
                  </a:lnTo>
                  <a:lnTo>
                    <a:pt x="46" y="355"/>
                  </a:lnTo>
                  <a:lnTo>
                    <a:pt x="79" y="288"/>
                  </a:lnTo>
                  <a:lnTo>
                    <a:pt x="121" y="226"/>
                  </a:lnTo>
                  <a:lnTo>
                    <a:pt x="171" y="171"/>
                  </a:lnTo>
                  <a:lnTo>
                    <a:pt x="227" y="121"/>
                  </a:lnTo>
                  <a:lnTo>
                    <a:pt x="288" y="78"/>
                  </a:lnTo>
                  <a:lnTo>
                    <a:pt x="355" y="46"/>
                  </a:lnTo>
                  <a:lnTo>
                    <a:pt x="426" y="21"/>
                  </a:lnTo>
                  <a:lnTo>
                    <a:pt x="501" y="5"/>
                  </a:lnTo>
                  <a:lnTo>
                    <a:pt x="582" y="0"/>
                  </a:lnTo>
                  <a:close/>
                </a:path>
              </a:pathLst>
            </a:custGeom>
            <a:solidFill>
              <a:srgbClr val="5BB9E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9"/>
            <p:cNvSpPr>
              <a:spLocks noEditPoints="1"/>
            </p:cNvSpPr>
            <p:nvPr/>
          </p:nvSpPr>
          <p:spPr bwMode="auto">
            <a:xfrm>
              <a:off x="3408363" y="2994025"/>
              <a:ext cx="1344613" cy="1347788"/>
            </a:xfrm>
            <a:custGeom>
              <a:avLst/>
              <a:gdLst>
                <a:gd name="T0" fmla="*/ 377 w 847"/>
                <a:gd name="T1" fmla="*/ 138 h 849"/>
                <a:gd name="T2" fmla="*/ 277 w 847"/>
                <a:gd name="T3" fmla="*/ 181 h 849"/>
                <a:gd name="T4" fmla="*/ 202 w 847"/>
                <a:gd name="T5" fmla="*/ 256 h 849"/>
                <a:gd name="T6" fmla="*/ 160 w 847"/>
                <a:gd name="T7" fmla="*/ 356 h 849"/>
                <a:gd name="T8" fmla="*/ 154 w 847"/>
                <a:gd name="T9" fmla="*/ 411 h 849"/>
                <a:gd name="T10" fmla="*/ 154 w 847"/>
                <a:gd name="T11" fmla="*/ 413 h 849"/>
                <a:gd name="T12" fmla="*/ 154 w 847"/>
                <a:gd name="T13" fmla="*/ 413 h 849"/>
                <a:gd name="T14" fmla="*/ 175 w 847"/>
                <a:gd name="T15" fmla="*/ 521 h 849"/>
                <a:gd name="T16" fmla="*/ 200 w 847"/>
                <a:gd name="T17" fmla="*/ 569 h 849"/>
                <a:gd name="T18" fmla="*/ 217 w 847"/>
                <a:gd name="T19" fmla="*/ 592 h 849"/>
                <a:gd name="T20" fmla="*/ 237 w 847"/>
                <a:gd name="T21" fmla="*/ 613 h 849"/>
                <a:gd name="T22" fmla="*/ 265 w 847"/>
                <a:gd name="T23" fmla="*/ 646 h 849"/>
                <a:gd name="T24" fmla="*/ 304 w 847"/>
                <a:gd name="T25" fmla="*/ 709 h 849"/>
                <a:gd name="T26" fmla="*/ 321 w 847"/>
                <a:gd name="T27" fmla="*/ 765 h 849"/>
                <a:gd name="T28" fmla="*/ 325 w 847"/>
                <a:gd name="T29" fmla="*/ 790 h 849"/>
                <a:gd name="T30" fmla="*/ 429 w 847"/>
                <a:gd name="T31" fmla="*/ 840 h 849"/>
                <a:gd name="T32" fmla="*/ 436 w 847"/>
                <a:gd name="T33" fmla="*/ 840 h 849"/>
                <a:gd name="T34" fmla="*/ 540 w 847"/>
                <a:gd name="T35" fmla="*/ 790 h 849"/>
                <a:gd name="T36" fmla="*/ 540 w 847"/>
                <a:gd name="T37" fmla="*/ 786 h 849"/>
                <a:gd name="T38" fmla="*/ 540 w 847"/>
                <a:gd name="T39" fmla="*/ 786 h 849"/>
                <a:gd name="T40" fmla="*/ 542 w 847"/>
                <a:gd name="T41" fmla="*/ 776 h 849"/>
                <a:gd name="T42" fmla="*/ 554 w 847"/>
                <a:gd name="T43" fmla="*/ 730 h 849"/>
                <a:gd name="T44" fmla="*/ 586 w 847"/>
                <a:gd name="T45" fmla="*/ 665 h 849"/>
                <a:gd name="T46" fmla="*/ 586 w 847"/>
                <a:gd name="T47" fmla="*/ 665 h 849"/>
                <a:gd name="T48" fmla="*/ 625 w 847"/>
                <a:gd name="T49" fmla="*/ 617 h 849"/>
                <a:gd name="T50" fmla="*/ 678 w 847"/>
                <a:gd name="T51" fmla="*/ 546 h 849"/>
                <a:gd name="T52" fmla="*/ 707 w 847"/>
                <a:gd name="T53" fmla="*/ 459 h 849"/>
                <a:gd name="T54" fmla="*/ 707 w 847"/>
                <a:gd name="T55" fmla="*/ 357 h 849"/>
                <a:gd name="T56" fmla="*/ 665 w 847"/>
                <a:gd name="T57" fmla="*/ 258 h 849"/>
                <a:gd name="T58" fmla="*/ 588 w 847"/>
                <a:gd name="T59" fmla="*/ 181 h 849"/>
                <a:gd name="T60" fmla="*/ 488 w 847"/>
                <a:gd name="T61" fmla="*/ 138 h 849"/>
                <a:gd name="T62" fmla="*/ 421 w 847"/>
                <a:gd name="T63" fmla="*/ 0 h 849"/>
                <a:gd name="T64" fmla="*/ 494 w 847"/>
                <a:gd name="T65" fmla="*/ 6 h 849"/>
                <a:gd name="T66" fmla="*/ 619 w 847"/>
                <a:gd name="T67" fmla="*/ 48 h 849"/>
                <a:gd name="T68" fmla="*/ 724 w 847"/>
                <a:gd name="T69" fmla="*/ 123 h 849"/>
                <a:gd name="T70" fmla="*/ 801 w 847"/>
                <a:gd name="T71" fmla="*/ 229 h 849"/>
                <a:gd name="T72" fmla="*/ 842 w 847"/>
                <a:gd name="T73" fmla="*/ 354 h 849"/>
                <a:gd name="T74" fmla="*/ 847 w 847"/>
                <a:gd name="T75" fmla="*/ 427 h 849"/>
                <a:gd name="T76" fmla="*/ 826 w 847"/>
                <a:gd name="T77" fmla="*/ 559 h 849"/>
                <a:gd name="T78" fmla="*/ 765 w 847"/>
                <a:gd name="T79" fmla="*/ 676 h 849"/>
                <a:gd name="T80" fmla="*/ 675 w 847"/>
                <a:gd name="T81" fmla="*/ 767 h 849"/>
                <a:gd name="T82" fmla="*/ 557 w 847"/>
                <a:gd name="T83" fmla="*/ 826 h 849"/>
                <a:gd name="T84" fmla="*/ 423 w 847"/>
                <a:gd name="T85" fmla="*/ 849 h 849"/>
                <a:gd name="T86" fmla="*/ 290 w 847"/>
                <a:gd name="T87" fmla="*/ 826 h 849"/>
                <a:gd name="T88" fmla="*/ 173 w 847"/>
                <a:gd name="T89" fmla="*/ 767 h 849"/>
                <a:gd name="T90" fmla="*/ 81 w 847"/>
                <a:gd name="T91" fmla="*/ 674 h 849"/>
                <a:gd name="T92" fmla="*/ 22 w 847"/>
                <a:gd name="T93" fmla="*/ 557 h 849"/>
                <a:gd name="T94" fmla="*/ 0 w 847"/>
                <a:gd name="T95" fmla="*/ 425 h 849"/>
                <a:gd name="T96" fmla="*/ 22 w 847"/>
                <a:gd name="T97" fmla="*/ 290 h 849"/>
                <a:gd name="T98" fmla="*/ 81 w 847"/>
                <a:gd name="T99" fmla="*/ 173 h 849"/>
                <a:gd name="T100" fmla="*/ 173 w 847"/>
                <a:gd name="T101" fmla="*/ 83 h 849"/>
                <a:gd name="T102" fmla="*/ 288 w 847"/>
                <a:gd name="T103" fmla="*/ 21 h 849"/>
                <a:gd name="T104" fmla="*/ 421 w 847"/>
                <a:gd name="T10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7" h="849">
                  <a:moveTo>
                    <a:pt x="433" y="133"/>
                  </a:moveTo>
                  <a:lnTo>
                    <a:pt x="377" y="138"/>
                  </a:lnTo>
                  <a:lnTo>
                    <a:pt x="325" y="156"/>
                  </a:lnTo>
                  <a:lnTo>
                    <a:pt x="277" y="181"/>
                  </a:lnTo>
                  <a:lnTo>
                    <a:pt x="235" y="215"/>
                  </a:lnTo>
                  <a:lnTo>
                    <a:pt x="202" y="256"/>
                  </a:lnTo>
                  <a:lnTo>
                    <a:pt x="175" y="304"/>
                  </a:lnTo>
                  <a:lnTo>
                    <a:pt x="160" y="356"/>
                  </a:lnTo>
                  <a:lnTo>
                    <a:pt x="154" y="411"/>
                  </a:lnTo>
                  <a:lnTo>
                    <a:pt x="154" y="411"/>
                  </a:lnTo>
                  <a:lnTo>
                    <a:pt x="154" y="413"/>
                  </a:lnTo>
                  <a:lnTo>
                    <a:pt x="154" y="413"/>
                  </a:lnTo>
                  <a:lnTo>
                    <a:pt x="154" y="413"/>
                  </a:lnTo>
                  <a:lnTo>
                    <a:pt x="154" y="413"/>
                  </a:lnTo>
                  <a:lnTo>
                    <a:pt x="160" y="469"/>
                  </a:lnTo>
                  <a:lnTo>
                    <a:pt x="175" y="521"/>
                  </a:lnTo>
                  <a:lnTo>
                    <a:pt x="200" y="569"/>
                  </a:lnTo>
                  <a:lnTo>
                    <a:pt x="200" y="569"/>
                  </a:lnTo>
                  <a:lnTo>
                    <a:pt x="200" y="569"/>
                  </a:lnTo>
                  <a:lnTo>
                    <a:pt x="217" y="592"/>
                  </a:lnTo>
                  <a:lnTo>
                    <a:pt x="237" y="613"/>
                  </a:lnTo>
                  <a:lnTo>
                    <a:pt x="237" y="613"/>
                  </a:lnTo>
                  <a:lnTo>
                    <a:pt x="237" y="613"/>
                  </a:lnTo>
                  <a:lnTo>
                    <a:pt x="265" y="646"/>
                  </a:lnTo>
                  <a:lnTo>
                    <a:pt x="288" y="678"/>
                  </a:lnTo>
                  <a:lnTo>
                    <a:pt x="304" y="709"/>
                  </a:lnTo>
                  <a:lnTo>
                    <a:pt x="313" y="736"/>
                  </a:lnTo>
                  <a:lnTo>
                    <a:pt x="321" y="765"/>
                  </a:lnTo>
                  <a:lnTo>
                    <a:pt x="325" y="784"/>
                  </a:lnTo>
                  <a:lnTo>
                    <a:pt x="325" y="790"/>
                  </a:lnTo>
                  <a:lnTo>
                    <a:pt x="427" y="836"/>
                  </a:lnTo>
                  <a:lnTo>
                    <a:pt x="429" y="840"/>
                  </a:lnTo>
                  <a:lnTo>
                    <a:pt x="433" y="838"/>
                  </a:lnTo>
                  <a:lnTo>
                    <a:pt x="436" y="840"/>
                  </a:lnTo>
                  <a:lnTo>
                    <a:pt x="438" y="836"/>
                  </a:lnTo>
                  <a:lnTo>
                    <a:pt x="540" y="790"/>
                  </a:lnTo>
                  <a:lnTo>
                    <a:pt x="540" y="790"/>
                  </a:lnTo>
                  <a:lnTo>
                    <a:pt x="540" y="786"/>
                  </a:lnTo>
                  <a:lnTo>
                    <a:pt x="540" y="786"/>
                  </a:lnTo>
                  <a:lnTo>
                    <a:pt x="540" y="786"/>
                  </a:lnTo>
                  <a:lnTo>
                    <a:pt x="540" y="782"/>
                  </a:lnTo>
                  <a:lnTo>
                    <a:pt x="542" y="776"/>
                  </a:lnTo>
                  <a:lnTo>
                    <a:pt x="546" y="755"/>
                  </a:lnTo>
                  <a:lnTo>
                    <a:pt x="554" y="730"/>
                  </a:lnTo>
                  <a:lnTo>
                    <a:pt x="567" y="699"/>
                  </a:lnTo>
                  <a:lnTo>
                    <a:pt x="586" y="665"/>
                  </a:lnTo>
                  <a:lnTo>
                    <a:pt x="586" y="665"/>
                  </a:lnTo>
                  <a:lnTo>
                    <a:pt x="586" y="665"/>
                  </a:lnTo>
                  <a:lnTo>
                    <a:pt x="603" y="640"/>
                  </a:lnTo>
                  <a:lnTo>
                    <a:pt x="625" y="617"/>
                  </a:lnTo>
                  <a:lnTo>
                    <a:pt x="653" y="582"/>
                  </a:lnTo>
                  <a:lnTo>
                    <a:pt x="678" y="546"/>
                  </a:lnTo>
                  <a:lnTo>
                    <a:pt x="698" y="503"/>
                  </a:lnTo>
                  <a:lnTo>
                    <a:pt x="707" y="459"/>
                  </a:lnTo>
                  <a:lnTo>
                    <a:pt x="713" y="413"/>
                  </a:lnTo>
                  <a:lnTo>
                    <a:pt x="707" y="357"/>
                  </a:lnTo>
                  <a:lnTo>
                    <a:pt x="690" y="304"/>
                  </a:lnTo>
                  <a:lnTo>
                    <a:pt x="665" y="258"/>
                  </a:lnTo>
                  <a:lnTo>
                    <a:pt x="630" y="215"/>
                  </a:lnTo>
                  <a:lnTo>
                    <a:pt x="588" y="181"/>
                  </a:lnTo>
                  <a:lnTo>
                    <a:pt x="542" y="156"/>
                  </a:lnTo>
                  <a:lnTo>
                    <a:pt x="488" y="138"/>
                  </a:lnTo>
                  <a:lnTo>
                    <a:pt x="433" y="133"/>
                  </a:lnTo>
                  <a:close/>
                  <a:moveTo>
                    <a:pt x="421" y="0"/>
                  </a:moveTo>
                  <a:lnTo>
                    <a:pt x="427" y="0"/>
                  </a:lnTo>
                  <a:lnTo>
                    <a:pt x="494" y="6"/>
                  </a:lnTo>
                  <a:lnTo>
                    <a:pt x="559" y="21"/>
                  </a:lnTo>
                  <a:lnTo>
                    <a:pt x="619" y="48"/>
                  </a:lnTo>
                  <a:lnTo>
                    <a:pt x="675" y="81"/>
                  </a:lnTo>
                  <a:lnTo>
                    <a:pt x="724" y="123"/>
                  </a:lnTo>
                  <a:lnTo>
                    <a:pt x="767" y="173"/>
                  </a:lnTo>
                  <a:lnTo>
                    <a:pt x="801" y="229"/>
                  </a:lnTo>
                  <a:lnTo>
                    <a:pt x="826" y="288"/>
                  </a:lnTo>
                  <a:lnTo>
                    <a:pt x="842" y="354"/>
                  </a:lnTo>
                  <a:lnTo>
                    <a:pt x="847" y="423"/>
                  </a:lnTo>
                  <a:lnTo>
                    <a:pt x="847" y="427"/>
                  </a:lnTo>
                  <a:lnTo>
                    <a:pt x="842" y="494"/>
                  </a:lnTo>
                  <a:lnTo>
                    <a:pt x="826" y="559"/>
                  </a:lnTo>
                  <a:lnTo>
                    <a:pt x="799" y="621"/>
                  </a:lnTo>
                  <a:lnTo>
                    <a:pt x="765" y="676"/>
                  </a:lnTo>
                  <a:lnTo>
                    <a:pt x="723" y="724"/>
                  </a:lnTo>
                  <a:lnTo>
                    <a:pt x="675" y="767"/>
                  </a:lnTo>
                  <a:lnTo>
                    <a:pt x="619" y="801"/>
                  </a:lnTo>
                  <a:lnTo>
                    <a:pt x="557" y="826"/>
                  </a:lnTo>
                  <a:lnTo>
                    <a:pt x="492" y="843"/>
                  </a:lnTo>
                  <a:lnTo>
                    <a:pt x="423" y="849"/>
                  </a:lnTo>
                  <a:lnTo>
                    <a:pt x="356" y="843"/>
                  </a:lnTo>
                  <a:lnTo>
                    <a:pt x="290" y="826"/>
                  </a:lnTo>
                  <a:lnTo>
                    <a:pt x="229" y="801"/>
                  </a:lnTo>
                  <a:lnTo>
                    <a:pt x="173" y="767"/>
                  </a:lnTo>
                  <a:lnTo>
                    <a:pt x="123" y="724"/>
                  </a:lnTo>
                  <a:lnTo>
                    <a:pt x="81" y="674"/>
                  </a:lnTo>
                  <a:lnTo>
                    <a:pt x="46" y="619"/>
                  </a:lnTo>
                  <a:lnTo>
                    <a:pt x="22" y="557"/>
                  </a:lnTo>
                  <a:lnTo>
                    <a:pt x="4" y="492"/>
                  </a:lnTo>
                  <a:lnTo>
                    <a:pt x="0" y="425"/>
                  </a:lnTo>
                  <a:lnTo>
                    <a:pt x="4" y="356"/>
                  </a:lnTo>
                  <a:lnTo>
                    <a:pt x="22" y="290"/>
                  </a:lnTo>
                  <a:lnTo>
                    <a:pt x="46" y="229"/>
                  </a:lnTo>
                  <a:lnTo>
                    <a:pt x="81" y="173"/>
                  </a:lnTo>
                  <a:lnTo>
                    <a:pt x="123" y="125"/>
                  </a:lnTo>
                  <a:lnTo>
                    <a:pt x="173" y="83"/>
                  </a:lnTo>
                  <a:lnTo>
                    <a:pt x="227" y="48"/>
                  </a:lnTo>
                  <a:lnTo>
                    <a:pt x="288" y="21"/>
                  </a:lnTo>
                  <a:lnTo>
                    <a:pt x="354" y="6"/>
                  </a:lnTo>
                  <a:lnTo>
                    <a:pt x="421" y="0"/>
                  </a:lnTo>
                  <a:close/>
                </a:path>
              </a:pathLst>
            </a:custGeom>
            <a:solidFill>
              <a:srgbClr val="A0DFE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10"/>
            <p:cNvSpPr>
              <a:spLocks/>
            </p:cNvSpPr>
            <p:nvPr/>
          </p:nvSpPr>
          <p:spPr bwMode="auto">
            <a:xfrm>
              <a:off x="3652838" y="3205163"/>
              <a:ext cx="887413" cy="1122363"/>
            </a:xfrm>
            <a:custGeom>
              <a:avLst/>
              <a:gdLst>
                <a:gd name="T0" fmla="*/ 279 w 559"/>
                <a:gd name="T1" fmla="*/ 0 h 707"/>
                <a:gd name="T2" fmla="*/ 334 w 559"/>
                <a:gd name="T3" fmla="*/ 5 h 707"/>
                <a:gd name="T4" fmla="*/ 388 w 559"/>
                <a:gd name="T5" fmla="*/ 23 h 707"/>
                <a:gd name="T6" fmla="*/ 434 w 559"/>
                <a:gd name="T7" fmla="*/ 48 h 707"/>
                <a:gd name="T8" fmla="*/ 476 w 559"/>
                <a:gd name="T9" fmla="*/ 82 h 707"/>
                <a:gd name="T10" fmla="*/ 511 w 559"/>
                <a:gd name="T11" fmla="*/ 125 h 707"/>
                <a:gd name="T12" fmla="*/ 536 w 559"/>
                <a:gd name="T13" fmla="*/ 171 h 707"/>
                <a:gd name="T14" fmla="*/ 553 w 559"/>
                <a:gd name="T15" fmla="*/ 224 h 707"/>
                <a:gd name="T16" fmla="*/ 559 w 559"/>
                <a:gd name="T17" fmla="*/ 280 h 707"/>
                <a:gd name="T18" fmla="*/ 553 w 559"/>
                <a:gd name="T19" fmla="*/ 326 h 707"/>
                <a:gd name="T20" fmla="*/ 544 w 559"/>
                <a:gd name="T21" fmla="*/ 370 h 707"/>
                <a:gd name="T22" fmla="*/ 524 w 559"/>
                <a:gd name="T23" fmla="*/ 413 h 707"/>
                <a:gd name="T24" fmla="*/ 499 w 559"/>
                <a:gd name="T25" fmla="*/ 449 h 707"/>
                <a:gd name="T26" fmla="*/ 471 w 559"/>
                <a:gd name="T27" fmla="*/ 484 h 707"/>
                <a:gd name="T28" fmla="*/ 440 w 559"/>
                <a:gd name="T29" fmla="*/ 518 h 707"/>
                <a:gd name="T30" fmla="*/ 419 w 559"/>
                <a:gd name="T31" fmla="*/ 555 h 707"/>
                <a:gd name="T32" fmla="*/ 403 w 559"/>
                <a:gd name="T33" fmla="*/ 587 h 707"/>
                <a:gd name="T34" fmla="*/ 394 w 559"/>
                <a:gd name="T35" fmla="*/ 614 h 707"/>
                <a:gd name="T36" fmla="*/ 388 w 559"/>
                <a:gd name="T37" fmla="*/ 637 h 707"/>
                <a:gd name="T38" fmla="*/ 386 w 559"/>
                <a:gd name="T39" fmla="*/ 653 h 707"/>
                <a:gd name="T40" fmla="*/ 386 w 559"/>
                <a:gd name="T41" fmla="*/ 657 h 707"/>
                <a:gd name="T42" fmla="*/ 284 w 559"/>
                <a:gd name="T43" fmla="*/ 703 h 707"/>
                <a:gd name="T44" fmla="*/ 282 w 559"/>
                <a:gd name="T45" fmla="*/ 707 h 707"/>
                <a:gd name="T46" fmla="*/ 279 w 559"/>
                <a:gd name="T47" fmla="*/ 705 h 707"/>
                <a:gd name="T48" fmla="*/ 275 w 559"/>
                <a:gd name="T49" fmla="*/ 707 h 707"/>
                <a:gd name="T50" fmla="*/ 273 w 559"/>
                <a:gd name="T51" fmla="*/ 703 h 707"/>
                <a:gd name="T52" fmla="*/ 171 w 559"/>
                <a:gd name="T53" fmla="*/ 657 h 707"/>
                <a:gd name="T54" fmla="*/ 171 w 559"/>
                <a:gd name="T55" fmla="*/ 653 h 707"/>
                <a:gd name="T56" fmla="*/ 169 w 559"/>
                <a:gd name="T57" fmla="*/ 637 h 707"/>
                <a:gd name="T58" fmla="*/ 163 w 559"/>
                <a:gd name="T59" fmla="*/ 614 h 707"/>
                <a:gd name="T60" fmla="*/ 154 w 559"/>
                <a:gd name="T61" fmla="*/ 586 h 707"/>
                <a:gd name="T62" fmla="*/ 138 w 559"/>
                <a:gd name="T63" fmla="*/ 551 h 707"/>
                <a:gd name="T64" fmla="*/ 115 w 559"/>
                <a:gd name="T65" fmla="*/ 516 h 707"/>
                <a:gd name="T66" fmla="*/ 83 w 559"/>
                <a:gd name="T67" fmla="*/ 480 h 707"/>
                <a:gd name="T68" fmla="*/ 83 w 559"/>
                <a:gd name="T69" fmla="*/ 480 h 707"/>
                <a:gd name="T70" fmla="*/ 48 w 559"/>
                <a:gd name="T71" fmla="*/ 438 h 707"/>
                <a:gd name="T72" fmla="*/ 21 w 559"/>
                <a:gd name="T73" fmla="*/ 390 h 707"/>
                <a:gd name="T74" fmla="*/ 6 w 559"/>
                <a:gd name="T75" fmla="*/ 338 h 707"/>
                <a:gd name="T76" fmla="*/ 0 w 559"/>
                <a:gd name="T77" fmla="*/ 280 h 707"/>
                <a:gd name="T78" fmla="*/ 6 w 559"/>
                <a:gd name="T79" fmla="*/ 224 h 707"/>
                <a:gd name="T80" fmla="*/ 21 w 559"/>
                <a:gd name="T81" fmla="*/ 171 h 707"/>
                <a:gd name="T82" fmla="*/ 46 w 559"/>
                <a:gd name="T83" fmla="*/ 125 h 707"/>
                <a:gd name="T84" fmla="*/ 81 w 559"/>
                <a:gd name="T85" fmla="*/ 82 h 707"/>
                <a:gd name="T86" fmla="*/ 123 w 559"/>
                <a:gd name="T87" fmla="*/ 48 h 707"/>
                <a:gd name="T88" fmla="*/ 169 w 559"/>
                <a:gd name="T89" fmla="*/ 23 h 707"/>
                <a:gd name="T90" fmla="*/ 223 w 559"/>
                <a:gd name="T91" fmla="*/ 5 h 707"/>
                <a:gd name="T92" fmla="*/ 279 w 559"/>
                <a:gd name="T93"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 h="707">
                  <a:moveTo>
                    <a:pt x="279" y="0"/>
                  </a:moveTo>
                  <a:lnTo>
                    <a:pt x="334" y="5"/>
                  </a:lnTo>
                  <a:lnTo>
                    <a:pt x="388" y="23"/>
                  </a:lnTo>
                  <a:lnTo>
                    <a:pt x="434" y="48"/>
                  </a:lnTo>
                  <a:lnTo>
                    <a:pt x="476" y="82"/>
                  </a:lnTo>
                  <a:lnTo>
                    <a:pt x="511" y="125"/>
                  </a:lnTo>
                  <a:lnTo>
                    <a:pt x="536" y="171"/>
                  </a:lnTo>
                  <a:lnTo>
                    <a:pt x="553" y="224"/>
                  </a:lnTo>
                  <a:lnTo>
                    <a:pt x="559" y="280"/>
                  </a:lnTo>
                  <a:lnTo>
                    <a:pt x="553" y="326"/>
                  </a:lnTo>
                  <a:lnTo>
                    <a:pt x="544" y="370"/>
                  </a:lnTo>
                  <a:lnTo>
                    <a:pt x="524" y="413"/>
                  </a:lnTo>
                  <a:lnTo>
                    <a:pt x="499" y="449"/>
                  </a:lnTo>
                  <a:lnTo>
                    <a:pt x="471" y="484"/>
                  </a:lnTo>
                  <a:lnTo>
                    <a:pt x="440" y="518"/>
                  </a:lnTo>
                  <a:lnTo>
                    <a:pt x="419" y="555"/>
                  </a:lnTo>
                  <a:lnTo>
                    <a:pt x="403" y="587"/>
                  </a:lnTo>
                  <a:lnTo>
                    <a:pt x="394" y="614"/>
                  </a:lnTo>
                  <a:lnTo>
                    <a:pt x="388" y="637"/>
                  </a:lnTo>
                  <a:lnTo>
                    <a:pt x="386" y="653"/>
                  </a:lnTo>
                  <a:lnTo>
                    <a:pt x="386" y="657"/>
                  </a:lnTo>
                  <a:lnTo>
                    <a:pt x="284" y="703"/>
                  </a:lnTo>
                  <a:lnTo>
                    <a:pt x="282" y="707"/>
                  </a:lnTo>
                  <a:lnTo>
                    <a:pt x="279" y="705"/>
                  </a:lnTo>
                  <a:lnTo>
                    <a:pt x="275" y="707"/>
                  </a:lnTo>
                  <a:lnTo>
                    <a:pt x="273" y="703"/>
                  </a:lnTo>
                  <a:lnTo>
                    <a:pt x="171" y="657"/>
                  </a:lnTo>
                  <a:lnTo>
                    <a:pt x="171" y="653"/>
                  </a:lnTo>
                  <a:lnTo>
                    <a:pt x="169" y="637"/>
                  </a:lnTo>
                  <a:lnTo>
                    <a:pt x="163" y="614"/>
                  </a:lnTo>
                  <a:lnTo>
                    <a:pt x="154" y="586"/>
                  </a:lnTo>
                  <a:lnTo>
                    <a:pt x="138" y="551"/>
                  </a:lnTo>
                  <a:lnTo>
                    <a:pt x="115" y="516"/>
                  </a:lnTo>
                  <a:lnTo>
                    <a:pt x="83" y="480"/>
                  </a:lnTo>
                  <a:lnTo>
                    <a:pt x="83" y="480"/>
                  </a:lnTo>
                  <a:lnTo>
                    <a:pt x="48" y="438"/>
                  </a:lnTo>
                  <a:lnTo>
                    <a:pt x="21" y="390"/>
                  </a:lnTo>
                  <a:lnTo>
                    <a:pt x="6" y="338"/>
                  </a:lnTo>
                  <a:lnTo>
                    <a:pt x="0" y="280"/>
                  </a:lnTo>
                  <a:lnTo>
                    <a:pt x="6" y="224"/>
                  </a:lnTo>
                  <a:lnTo>
                    <a:pt x="21" y="171"/>
                  </a:lnTo>
                  <a:lnTo>
                    <a:pt x="46" y="125"/>
                  </a:lnTo>
                  <a:lnTo>
                    <a:pt x="81" y="82"/>
                  </a:lnTo>
                  <a:lnTo>
                    <a:pt x="123" y="48"/>
                  </a:lnTo>
                  <a:lnTo>
                    <a:pt x="169" y="23"/>
                  </a:lnTo>
                  <a:lnTo>
                    <a:pt x="223" y="5"/>
                  </a:lnTo>
                  <a:lnTo>
                    <a:pt x="279"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11"/>
            <p:cNvSpPr>
              <a:spLocks noChangeArrowheads="1"/>
            </p:cNvSpPr>
            <p:nvPr/>
          </p:nvSpPr>
          <p:spPr bwMode="auto">
            <a:xfrm>
              <a:off x="4013200" y="4911725"/>
              <a:ext cx="163513" cy="112713"/>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12"/>
            <p:cNvSpPr>
              <a:spLocks noChangeArrowheads="1"/>
            </p:cNvSpPr>
            <p:nvPr/>
          </p:nvSpPr>
          <p:spPr bwMode="auto">
            <a:xfrm>
              <a:off x="4083050" y="4451350"/>
              <a:ext cx="23813" cy="482600"/>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3"/>
            <p:cNvSpPr>
              <a:spLocks noEditPoints="1"/>
            </p:cNvSpPr>
            <p:nvPr/>
          </p:nvSpPr>
          <p:spPr bwMode="auto">
            <a:xfrm>
              <a:off x="3652838" y="3649663"/>
              <a:ext cx="685800" cy="592138"/>
            </a:xfrm>
            <a:custGeom>
              <a:avLst/>
              <a:gdLst>
                <a:gd name="T0" fmla="*/ 386 w 432"/>
                <a:gd name="T1" fmla="*/ 373 h 373"/>
                <a:gd name="T2" fmla="*/ 386 w 432"/>
                <a:gd name="T3" fmla="*/ 373 h 373"/>
                <a:gd name="T4" fmla="*/ 386 w 432"/>
                <a:gd name="T5" fmla="*/ 373 h 373"/>
                <a:gd name="T6" fmla="*/ 386 w 432"/>
                <a:gd name="T7" fmla="*/ 373 h 373"/>
                <a:gd name="T8" fmla="*/ 432 w 432"/>
                <a:gd name="T9" fmla="*/ 252 h 373"/>
                <a:gd name="T10" fmla="*/ 432 w 432"/>
                <a:gd name="T11" fmla="*/ 252 h 373"/>
                <a:gd name="T12" fmla="*/ 432 w 432"/>
                <a:gd name="T13" fmla="*/ 252 h 373"/>
                <a:gd name="T14" fmla="*/ 413 w 432"/>
                <a:gd name="T15" fmla="*/ 286 h 373"/>
                <a:gd name="T16" fmla="*/ 400 w 432"/>
                <a:gd name="T17" fmla="*/ 317 h 373"/>
                <a:gd name="T18" fmla="*/ 392 w 432"/>
                <a:gd name="T19" fmla="*/ 342 h 373"/>
                <a:gd name="T20" fmla="*/ 388 w 432"/>
                <a:gd name="T21" fmla="*/ 363 h 373"/>
                <a:gd name="T22" fmla="*/ 392 w 432"/>
                <a:gd name="T23" fmla="*/ 342 h 373"/>
                <a:gd name="T24" fmla="*/ 400 w 432"/>
                <a:gd name="T25" fmla="*/ 317 h 373"/>
                <a:gd name="T26" fmla="*/ 413 w 432"/>
                <a:gd name="T27" fmla="*/ 286 h 373"/>
                <a:gd name="T28" fmla="*/ 432 w 432"/>
                <a:gd name="T29" fmla="*/ 252 h 373"/>
                <a:gd name="T30" fmla="*/ 123 w 432"/>
                <a:gd name="T31" fmla="*/ 250 h 373"/>
                <a:gd name="T32" fmla="*/ 134 w 432"/>
                <a:gd name="T33" fmla="*/ 265 h 373"/>
                <a:gd name="T34" fmla="*/ 150 w 432"/>
                <a:gd name="T35" fmla="*/ 296 h 373"/>
                <a:gd name="T36" fmla="*/ 159 w 432"/>
                <a:gd name="T37" fmla="*/ 323 h 373"/>
                <a:gd name="T38" fmla="*/ 150 w 432"/>
                <a:gd name="T39" fmla="*/ 296 h 373"/>
                <a:gd name="T40" fmla="*/ 134 w 432"/>
                <a:gd name="T41" fmla="*/ 265 h 373"/>
                <a:gd name="T42" fmla="*/ 123 w 432"/>
                <a:gd name="T43" fmla="*/ 250 h 373"/>
                <a:gd name="T44" fmla="*/ 83 w 432"/>
                <a:gd name="T45" fmla="*/ 200 h 373"/>
                <a:gd name="T46" fmla="*/ 111 w 432"/>
                <a:gd name="T47" fmla="*/ 233 h 373"/>
                <a:gd name="T48" fmla="*/ 123 w 432"/>
                <a:gd name="T49" fmla="*/ 250 h 373"/>
                <a:gd name="T50" fmla="*/ 111 w 432"/>
                <a:gd name="T51" fmla="*/ 233 h 373"/>
                <a:gd name="T52" fmla="*/ 83 w 432"/>
                <a:gd name="T53" fmla="*/ 200 h 373"/>
                <a:gd name="T54" fmla="*/ 0 w 432"/>
                <a:gd name="T55" fmla="*/ 0 h 373"/>
                <a:gd name="T56" fmla="*/ 6 w 432"/>
                <a:gd name="T57" fmla="*/ 56 h 373"/>
                <a:gd name="T58" fmla="*/ 21 w 432"/>
                <a:gd name="T59" fmla="*/ 108 h 373"/>
                <a:gd name="T60" fmla="*/ 46 w 432"/>
                <a:gd name="T61" fmla="*/ 156 h 373"/>
                <a:gd name="T62" fmla="*/ 21 w 432"/>
                <a:gd name="T63" fmla="*/ 108 h 373"/>
                <a:gd name="T64" fmla="*/ 6 w 432"/>
                <a:gd name="T65" fmla="*/ 56 h 373"/>
                <a:gd name="T66" fmla="*/ 0 w 432"/>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373">
                  <a:moveTo>
                    <a:pt x="386" y="373"/>
                  </a:moveTo>
                  <a:lnTo>
                    <a:pt x="386" y="373"/>
                  </a:lnTo>
                  <a:lnTo>
                    <a:pt x="386" y="373"/>
                  </a:lnTo>
                  <a:lnTo>
                    <a:pt x="386" y="373"/>
                  </a:lnTo>
                  <a:close/>
                  <a:moveTo>
                    <a:pt x="432" y="252"/>
                  </a:moveTo>
                  <a:lnTo>
                    <a:pt x="432" y="252"/>
                  </a:lnTo>
                  <a:lnTo>
                    <a:pt x="432" y="252"/>
                  </a:lnTo>
                  <a:lnTo>
                    <a:pt x="413" y="286"/>
                  </a:lnTo>
                  <a:lnTo>
                    <a:pt x="400" y="317"/>
                  </a:lnTo>
                  <a:lnTo>
                    <a:pt x="392" y="342"/>
                  </a:lnTo>
                  <a:lnTo>
                    <a:pt x="388" y="363"/>
                  </a:lnTo>
                  <a:lnTo>
                    <a:pt x="392" y="342"/>
                  </a:lnTo>
                  <a:lnTo>
                    <a:pt x="400" y="317"/>
                  </a:lnTo>
                  <a:lnTo>
                    <a:pt x="413" y="286"/>
                  </a:lnTo>
                  <a:lnTo>
                    <a:pt x="432" y="252"/>
                  </a:lnTo>
                  <a:close/>
                  <a:moveTo>
                    <a:pt x="123" y="250"/>
                  </a:moveTo>
                  <a:lnTo>
                    <a:pt x="134" y="265"/>
                  </a:lnTo>
                  <a:lnTo>
                    <a:pt x="150" y="296"/>
                  </a:lnTo>
                  <a:lnTo>
                    <a:pt x="159" y="323"/>
                  </a:lnTo>
                  <a:lnTo>
                    <a:pt x="150" y="296"/>
                  </a:lnTo>
                  <a:lnTo>
                    <a:pt x="134" y="265"/>
                  </a:lnTo>
                  <a:lnTo>
                    <a:pt x="123" y="250"/>
                  </a:lnTo>
                  <a:close/>
                  <a:moveTo>
                    <a:pt x="83" y="200"/>
                  </a:moveTo>
                  <a:lnTo>
                    <a:pt x="111" y="233"/>
                  </a:lnTo>
                  <a:lnTo>
                    <a:pt x="123" y="250"/>
                  </a:lnTo>
                  <a:lnTo>
                    <a:pt x="111" y="233"/>
                  </a:lnTo>
                  <a:lnTo>
                    <a:pt x="83" y="200"/>
                  </a:lnTo>
                  <a:close/>
                  <a:moveTo>
                    <a:pt x="0" y="0"/>
                  </a:moveTo>
                  <a:lnTo>
                    <a:pt x="6" y="56"/>
                  </a:lnTo>
                  <a:lnTo>
                    <a:pt x="21" y="108"/>
                  </a:lnTo>
                  <a:lnTo>
                    <a:pt x="46" y="156"/>
                  </a:lnTo>
                  <a:lnTo>
                    <a:pt x="21" y="108"/>
                  </a:lnTo>
                  <a:lnTo>
                    <a:pt x="6" y="56"/>
                  </a:lnTo>
                  <a:lnTo>
                    <a:pt x="0" y="0"/>
                  </a:lnTo>
                  <a:close/>
                </a:path>
              </a:pathLst>
            </a:custGeom>
            <a:solidFill>
              <a:srgbClr val="8BC9D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4"/>
            <p:cNvSpPr>
              <a:spLocks/>
            </p:cNvSpPr>
            <p:nvPr/>
          </p:nvSpPr>
          <p:spPr bwMode="auto">
            <a:xfrm>
              <a:off x="3652838" y="3424238"/>
              <a:ext cx="685800" cy="823913"/>
            </a:xfrm>
            <a:custGeom>
              <a:avLst/>
              <a:gdLst>
                <a:gd name="T0" fmla="*/ 38 w 432"/>
                <a:gd name="T1" fmla="*/ 0 h 519"/>
                <a:gd name="T2" fmla="*/ 432 w 432"/>
                <a:gd name="T3" fmla="*/ 394 h 519"/>
                <a:gd name="T4" fmla="*/ 413 w 432"/>
                <a:gd name="T5" fmla="*/ 428 h 519"/>
                <a:gd name="T6" fmla="*/ 400 w 432"/>
                <a:gd name="T7" fmla="*/ 459 h 519"/>
                <a:gd name="T8" fmla="*/ 392 w 432"/>
                <a:gd name="T9" fmla="*/ 484 h 519"/>
                <a:gd name="T10" fmla="*/ 388 w 432"/>
                <a:gd name="T11" fmla="*/ 505 h 519"/>
                <a:gd name="T12" fmla="*/ 386 w 432"/>
                <a:gd name="T13" fmla="*/ 511 h 519"/>
                <a:gd name="T14" fmla="*/ 386 w 432"/>
                <a:gd name="T15" fmla="*/ 515 h 519"/>
                <a:gd name="T16" fmla="*/ 386 w 432"/>
                <a:gd name="T17" fmla="*/ 515 h 519"/>
                <a:gd name="T18" fmla="*/ 386 w 432"/>
                <a:gd name="T19" fmla="*/ 515 h 519"/>
                <a:gd name="T20" fmla="*/ 171 w 432"/>
                <a:gd name="T21" fmla="*/ 519 h 519"/>
                <a:gd name="T22" fmla="*/ 171 w 432"/>
                <a:gd name="T23" fmla="*/ 513 h 519"/>
                <a:gd name="T24" fmla="*/ 167 w 432"/>
                <a:gd name="T25" fmla="*/ 494 h 519"/>
                <a:gd name="T26" fmla="*/ 159 w 432"/>
                <a:gd name="T27" fmla="*/ 465 h 519"/>
                <a:gd name="T28" fmla="*/ 150 w 432"/>
                <a:gd name="T29" fmla="*/ 438 h 519"/>
                <a:gd name="T30" fmla="*/ 134 w 432"/>
                <a:gd name="T31" fmla="*/ 407 h 519"/>
                <a:gd name="T32" fmla="*/ 111 w 432"/>
                <a:gd name="T33" fmla="*/ 375 h 519"/>
                <a:gd name="T34" fmla="*/ 83 w 432"/>
                <a:gd name="T35" fmla="*/ 342 h 519"/>
                <a:gd name="T36" fmla="*/ 83 w 432"/>
                <a:gd name="T37" fmla="*/ 342 h 519"/>
                <a:gd name="T38" fmla="*/ 83 w 432"/>
                <a:gd name="T39" fmla="*/ 342 h 519"/>
                <a:gd name="T40" fmla="*/ 63 w 432"/>
                <a:gd name="T41" fmla="*/ 321 h 519"/>
                <a:gd name="T42" fmla="*/ 46 w 432"/>
                <a:gd name="T43" fmla="*/ 298 h 519"/>
                <a:gd name="T44" fmla="*/ 46 w 432"/>
                <a:gd name="T45" fmla="*/ 298 h 519"/>
                <a:gd name="T46" fmla="*/ 46 w 432"/>
                <a:gd name="T47" fmla="*/ 298 h 519"/>
                <a:gd name="T48" fmla="*/ 21 w 432"/>
                <a:gd name="T49" fmla="*/ 250 h 519"/>
                <a:gd name="T50" fmla="*/ 6 w 432"/>
                <a:gd name="T51" fmla="*/ 198 h 519"/>
                <a:gd name="T52" fmla="*/ 0 w 432"/>
                <a:gd name="T53" fmla="*/ 142 h 519"/>
                <a:gd name="T54" fmla="*/ 0 w 432"/>
                <a:gd name="T55" fmla="*/ 142 h 519"/>
                <a:gd name="T56" fmla="*/ 0 w 432"/>
                <a:gd name="T57" fmla="*/ 142 h 519"/>
                <a:gd name="T58" fmla="*/ 0 w 432"/>
                <a:gd name="T59" fmla="*/ 140 h 519"/>
                <a:gd name="T60" fmla="*/ 0 w 432"/>
                <a:gd name="T61" fmla="*/ 140 h 519"/>
                <a:gd name="T62" fmla="*/ 4 w 432"/>
                <a:gd name="T63" fmla="*/ 90 h 519"/>
                <a:gd name="T64" fmla="*/ 17 w 432"/>
                <a:gd name="T65" fmla="*/ 44 h 519"/>
                <a:gd name="T66" fmla="*/ 38 w 432"/>
                <a:gd name="T6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519">
                  <a:moveTo>
                    <a:pt x="38" y="0"/>
                  </a:moveTo>
                  <a:lnTo>
                    <a:pt x="432" y="394"/>
                  </a:lnTo>
                  <a:lnTo>
                    <a:pt x="413" y="428"/>
                  </a:lnTo>
                  <a:lnTo>
                    <a:pt x="400" y="459"/>
                  </a:lnTo>
                  <a:lnTo>
                    <a:pt x="392" y="484"/>
                  </a:lnTo>
                  <a:lnTo>
                    <a:pt x="388" y="505"/>
                  </a:lnTo>
                  <a:lnTo>
                    <a:pt x="386" y="511"/>
                  </a:lnTo>
                  <a:lnTo>
                    <a:pt x="386" y="515"/>
                  </a:lnTo>
                  <a:lnTo>
                    <a:pt x="386" y="515"/>
                  </a:lnTo>
                  <a:lnTo>
                    <a:pt x="386" y="515"/>
                  </a:lnTo>
                  <a:lnTo>
                    <a:pt x="171" y="519"/>
                  </a:lnTo>
                  <a:lnTo>
                    <a:pt x="171" y="513"/>
                  </a:lnTo>
                  <a:lnTo>
                    <a:pt x="167" y="494"/>
                  </a:lnTo>
                  <a:lnTo>
                    <a:pt x="159" y="465"/>
                  </a:lnTo>
                  <a:lnTo>
                    <a:pt x="150" y="438"/>
                  </a:lnTo>
                  <a:lnTo>
                    <a:pt x="134" y="407"/>
                  </a:lnTo>
                  <a:lnTo>
                    <a:pt x="111" y="375"/>
                  </a:lnTo>
                  <a:lnTo>
                    <a:pt x="83" y="342"/>
                  </a:lnTo>
                  <a:lnTo>
                    <a:pt x="83" y="342"/>
                  </a:lnTo>
                  <a:lnTo>
                    <a:pt x="83" y="342"/>
                  </a:lnTo>
                  <a:lnTo>
                    <a:pt x="63" y="321"/>
                  </a:lnTo>
                  <a:lnTo>
                    <a:pt x="46" y="298"/>
                  </a:lnTo>
                  <a:lnTo>
                    <a:pt x="46" y="298"/>
                  </a:lnTo>
                  <a:lnTo>
                    <a:pt x="46" y="298"/>
                  </a:lnTo>
                  <a:lnTo>
                    <a:pt x="21" y="250"/>
                  </a:lnTo>
                  <a:lnTo>
                    <a:pt x="6" y="198"/>
                  </a:lnTo>
                  <a:lnTo>
                    <a:pt x="0" y="142"/>
                  </a:lnTo>
                  <a:lnTo>
                    <a:pt x="0" y="142"/>
                  </a:lnTo>
                  <a:lnTo>
                    <a:pt x="0" y="142"/>
                  </a:lnTo>
                  <a:lnTo>
                    <a:pt x="0" y="140"/>
                  </a:lnTo>
                  <a:lnTo>
                    <a:pt x="0" y="140"/>
                  </a:lnTo>
                  <a:lnTo>
                    <a:pt x="4" y="90"/>
                  </a:lnTo>
                  <a:lnTo>
                    <a:pt x="17" y="44"/>
                  </a:lnTo>
                  <a:lnTo>
                    <a:pt x="38" y="0"/>
                  </a:lnTo>
                  <a:close/>
                </a:path>
              </a:pathLst>
            </a:custGeom>
            <a:solidFill>
              <a:srgbClr val="E5A3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5"/>
            <p:cNvSpPr>
              <a:spLocks noChangeArrowheads="1"/>
            </p:cNvSpPr>
            <p:nvPr/>
          </p:nvSpPr>
          <p:spPr bwMode="auto">
            <a:xfrm>
              <a:off x="3924300" y="4241800"/>
              <a:ext cx="341313" cy="209550"/>
            </a:xfrm>
            <a:prstGeom prst="rect">
              <a:avLst/>
            </a:prstGeom>
            <a:solidFill>
              <a:srgbClr val="E616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6"/>
            <p:cNvSpPr>
              <a:spLocks/>
            </p:cNvSpPr>
            <p:nvPr/>
          </p:nvSpPr>
          <p:spPr bwMode="auto">
            <a:xfrm>
              <a:off x="3921125" y="4265613"/>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7"/>
            <p:cNvSpPr>
              <a:spLocks/>
            </p:cNvSpPr>
            <p:nvPr/>
          </p:nvSpPr>
          <p:spPr bwMode="auto">
            <a:xfrm>
              <a:off x="3921125" y="4327525"/>
              <a:ext cx="347663" cy="50800"/>
            </a:xfrm>
            <a:custGeom>
              <a:avLst/>
              <a:gdLst>
                <a:gd name="T0" fmla="*/ 219 w 219"/>
                <a:gd name="T1" fmla="*/ 0 h 32"/>
                <a:gd name="T2" fmla="*/ 219 w 219"/>
                <a:gd name="T3" fmla="*/ 3 h 32"/>
                <a:gd name="T4" fmla="*/ 2 w 219"/>
                <a:gd name="T5" fmla="*/ 32 h 32"/>
                <a:gd name="T6" fmla="*/ 0 w 219"/>
                <a:gd name="T7" fmla="*/ 26 h 32"/>
                <a:gd name="T8" fmla="*/ 219 w 219"/>
                <a:gd name="T9" fmla="*/ 0 h 32"/>
              </a:gdLst>
              <a:ahLst/>
              <a:cxnLst>
                <a:cxn ang="0">
                  <a:pos x="T0" y="T1"/>
                </a:cxn>
                <a:cxn ang="0">
                  <a:pos x="T2" y="T3"/>
                </a:cxn>
                <a:cxn ang="0">
                  <a:pos x="T4" y="T5"/>
                </a:cxn>
                <a:cxn ang="0">
                  <a:pos x="T6" y="T7"/>
                </a:cxn>
                <a:cxn ang="0">
                  <a:pos x="T8" y="T9"/>
                </a:cxn>
              </a:cxnLst>
              <a:rect l="0" t="0" r="r" b="b"/>
              <a:pathLst>
                <a:path w="219" h="32">
                  <a:moveTo>
                    <a:pt x="219" y="0"/>
                  </a:moveTo>
                  <a:lnTo>
                    <a:pt x="219" y="3"/>
                  </a:lnTo>
                  <a:lnTo>
                    <a:pt x="2" y="32"/>
                  </a:lnTo>
                  <a:lnTo>
                    <a:pt x="0" y="26"/>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8"/>
            <p:cNvSpPr>
              <a:spLocks/>
            </p:cNvSpPr>
            <p:nvPr/>
          </p:nvSpPr>
          <p:spPr bwMode="auto">
            <a:xfrm>
              <a:off x="3921125" y="4375150"/>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15"/>
          <p:cNvGrpSpPr/>
          <p:nvPr/>
        </p:nvGrpSpPr>
        <p:grpSpPr>
          <a:xfrm>
            <a:off x="4700972" y="2136975"/>
            <a:ext cx="2619241" cy="3167400"/>
            <a:chOff x="6399213" y="2936875"/>
            <a:chExt cx="1744662" cy="2109788"/>
          </a:xfrm>
        </p:grpSpPr>
        <p:sp>
          <p:nvSpPr>
            <p:cNvPr id="17"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8891513" y="2039574"/>
            <a:ext cx="1849437" cy="3112585"/>
            <a:chOff x="9732963" y="2917825"/>
            <a:chExt cx="1231900" cy="2073276"/>
          </a:xfrm>
        </p:grpSpPr>
        <p:sp>
          <p:nvSpPr>
            <p:cNvPr id="44" name="Freeform 45"/>
            <p:cNvSpPr>
              <a:spLocks/>
            </p:cNvSpPr>
            <p:nvPr/>
          </p:nvSpPr>
          <p:spPr bwMode="auto">
            <a:xfrm>
              <a:off x="10094913" y="3887788"/>
              <a:ext cx="549275" cy="841375"/>
            </a:xfrm>
            <a:custGeom>
              <a:avLst/>
              <a:gdLst>
                <a:gd name="T0" fmla="*/ 173 w 346"/>
                <a:gd name="T1" fmla="*/ 0 h 530"/>
                <a:gd name="T2" fmla="*/ 346 w 346"/>
                <a:gd name="T3" fmla="*/ 265 h 530"/>
                <a:gd name="T4" fmla="*/ 177 w 346"/>
                <a:gd name="T5" fmla="*/ 530 h 530"/>
                <a:gd name="T6" fmla="*/ 0 w 346"/>
                <a:gd name="T7" fmla="*/ 265 h 530"/>
                <a:gd name="T8" fmla="*/ 173 w 346"/>
                <a:gd name="T9" fmla="*/ 0 h 530"/>
              </a:gdLst>
              <a:ahLst/>
              <a:cxnLst>
                <a:cxn ang="0">
                  <a:pos x="T0" y="T1"/>
                </a:cxn>
                <a:cxn ang="0">
                  <a:pos x="T2" y="T3"/>
                </a:cxn>
                <a:cxn ang="0">
                  <a:pos x="T4" y="T5"/>
                </a:cxn>
                <a:cxn ang="0">
                  <a:pos x="T6" y="T7"/>
                </a:cxn>
                <a:cxn ang="0">
                  <a:pos x="T8" y="T9"/>
                </a:cxn>
              </a:cxnLst>
              <a:rect l="0" t="0" r="r" b="b"/>
              <a:pathLst>
                <a:path w="346" h="530">
                  <a:moveTo>
                    <a:pt x="173" y="0"/>
                  </a:moveTo>
                  <a:lnTo>
                    <a:pt x="346" y="265"/>
                  </a:lnTo>
                  <a:lnTo>
                    <a:pt x="177" y="530"/>
                  </a:lnTo>
                  <a:lnTo>
                    <a:pt x="0" y="265"/>
                  </a:lnTo>
                  <a:lnTo>
                    <a:pt x="173"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6"/>
            <p:cNvSpPr>
              <a:spLocks/>
            </p:cNvSpPr>
            <p:nvPr/>
          </p:nvSpPr>
          <p:spPr bwMode="auto">
            <a:xfrm>
              <a:off x="10369550" y="3887788"/>
              <a:ext cx="274638" cy="841375"/>
            </a:xfrm>
            <a:custGeom>
              <a:avLst/>
              <a:gdLst>
                <a:gd name="T0" fmla="*/ 0 w 173"/>
                <a:gd name="T1" fmla="*/ 0 h 530"/>
                <a:gd name="T2" fmla="*/ 173 w 173"/>
                <a:gd name="T3" fmla="*/ 265 h 530"/>
                <a:gd name="T4" fmla="*/ 4 w 173"/>
                <a:gd name="T5" fmla="*/ 530 h 530"/>
                <a:gd name="T6" fmla="*/ 0 w 173"/>
                <a:gd name="T7" fmla="*/ 526 h 530"/>
                <a:gd name="T8" fmla="*/ 0 w 173"/>
                <a:gd name="T9" fmla="*/ 0 h 530"/>
              </a:gdLst>
              <a:ahLst/>
              <a:cxnLst>
                <a:cxn ang="0">
                  <a:pos x="T0" y="T1"/>
                </a:cxn>
                <a:cxn ang="0">
                  <a:pos x="T2" y="T3"/>
                </a:cxn>
                <a:cxn ang="0">
                  <a:pos x="T4" y="T5"/>
                </a:cxn>
                <a:cxn ang="0">
                  <a:pos x="T6" y="T7"/>
                </a:cxn>
                <a:cxn ang="0">
                  <a:pos x="T8" y="T9"/>
                </a:cxn>
              </a:cxnLst>
              <a:rect l="0" t="0" r="r" b="b"/>
              <a:pathLst>
                <a:path w="173" h="530">
                  <a:moveTo>
                    <a:pt x="0" y="0"/>
                  </a:moveTo>
                  <a:lnTo>
                    <a:pt x="173" y="265"/>
                  </a:lnTo>
                  <a:lnTo>
                    <a:pt x="4" y="530"/>
                  </a:lnTo>
                  <a:lnTo>
                    <a:pt x="0" y="526"/>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7"/>
            <p:cNvSpPr>
              <a:spLocks/>
            </p:cNvSpPr>
            <p:nvPr/>
          </p:nvSpPr>
          <p:spPr bwMode="auto">
            <a:xfrm>
              <a:off x="10064750" y="4357688"/>
              <a:ext cx="414338" cy="633413"/>
            </a:xfrm>
            <a:custGeom>
              <a:avLst/>
              <a:gdLst>
                <a:gd name="T0" fmla="*/ 131 w 261"/>
                <a:gd name="T1" fmla="*/ 0 h 399"/>
                <a:gd name="T2" fmla="*/ 261 w 261"/>
                <a:gd name="T3" fmla="*/ 198 h 399"/>
                <a:gd name="T4" fmla="*/ 127 w 261"/>
                <a:gd name="T5" fmla="*/ 399 h 399"/>
                <a:gd name="T6" fmla="*/ 0 w 261"/>
                <a:gd name="T7" fmla="*/ 198 h 399"/>
                <a:gd name="T8" fmla="*/ 131 w 261"/>
                <a:gd name="T9" fmla="*/ 0 h 399"/>
              </a:gdLst>
              <a:ahLst/>
              <a:cxnLst>
                <a:cxn ang="0">
                  <a:pos x="T0" y="T1"/>
                </a:cxn>
                <a:cxn ang="0">
                  <a:pos x="T2" y="T3"/>
                </a:cxn>
                <a:cxn ang="0">
                  <a:pos x="T4" y="T5"/>
                </a:cxn>
                <a:cxn ang="0">
                  <a:pos x="T6" y="T7"/>
                </a:cxn>
                <a:cxn ang="0">
                  <a:pos x="T8" y="T9"/>
                </a:cxn>
              </a:cxnLst>
              <a:rect l="0" t="0" r="r" b="b"/>
              <a:pathLst>
                <a:path w="261" h="399">
                  <a:moveTo>
                    <a:pt x="131" y="0"/>
                  </a:moveTo>
                  <a:lnTo>
                    <a:pt x="261" y="198"/>
                  </a:lnTo>
                  <a:lnTo>
                    <a:pt x="127" y="399"/>
                  </a:lnTo>
                  <a:lnTo>
                    <a:pt x="0" y="198"/>
                  </a:lnTo>
                  <a:lnTo>
                    <a:pt x="131"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8"/>
            <p:cNvSpPr>
              <a:spLocks/>
            </p:cNvSpPr>
            <p:nvPr/>
          </p:nvSpPr>
          <p:spPr bwMode="auto">
            <a:xfrm>
              <a:off x="10064750" y="4357688"/>
              <a:ext cx="207963" cy="633413"/>
            </a:xfrm>
            <a:custGeom>
              <a:avLst/>
              <a:gdLst>
                <a:gd name="T0" fmla="*/ 131 w 131"/>
                <a:gd name="T1" fmla="*/ 0 h 399"/>
                <a:gd name="T2" fmla="*/ 131 w 131"/>
                <a:gd name="T3" fmla="*/ 394 h 399"/>
                <a:gd name="T4" fmla="*/ 127 w 131"/>
                <a:gd name="T5" fmla="*/ 399 h 399"/>
                <a:gd name="T6" fmla="*/ 0 w 131"/>
                <a:gd name="T7" fmla="*/ 198 h 399"/>
                <a:gd name="T8" fmla="*/ 131 w 131"/>
                <a:gd name="T9" fmla="*/ 0 h 399"/>
              </a:gdLst>
              <a:ahLst/>
              <a:cxnLst>
                <a:cxn ang="0">
                  <a:pos x="T0" y="T1"/>
                </a:cxn>
                <a:cxn ang="0">
                  <a:pos x="T2" y="T3"/>
                </a:cxn>
                <a:cxn ang="0">
                  <a:pos x="T4" y="T5"/>
                </a:cxn>
                <a:cxn ang="0">
                  <a:pos x="T6" y="T7"/>
                </a:cxn>
                <a:cxn ang="0">
                  <a:pos x="T8" y="T9"/>
                </a:cxn>
              </a:cxnLst>
              <a:rect l="0" t="0" r="r" b="b"/>
              <a:pathLst>
                <a:path w="131" h="399">
                  <a:moveTo>
                    <a:pt x="131" y="0"/>
                  </a:moveTo>
                  <a:lnTo>
                    <a:pt x="131" y="394"/>
                  </a:lnTo>
                  <a:lnTo>
                    <a:pt x="127" y="399"/>
                  </a:lnTo>
                  <a:lnTo>
                    <a:pt x="0" y="198"/>
                  </a:lnTo>
                  <a:lnTo>
                    <a:pt x="131"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9"/>
            <p:cNvSpPr>
              <a:spLocks/>
            </p:cNvSpPr>
            <p:nvPr/>
          </p:nvSpPr>
          <p:spPr bwMode="auto">
            <a:xfrm>
              <a:off x="10644188" y="4524375"/>
              <a:ext cx="93663" cy="290513"/>
            </a:xfrm>
            <a:custGeom>
              <a:avLst/>
              <a:gdLst>
                <a:gd name="T0" fmla="*/ 0 w 59"/>
                <a:gd name="T1" fmla="*/ 0 h 183"/>
                <a:gd name="T2" fmla="*/ 59 w 59"/>
                <a:gd name="T3" fmla="*/ 93 h 183"/>
                <a:gd name="T4" fmla="*/ 0 w 59"/>
                <a:gd name="T5" fmla="*/ 183 h 183"/>
                <a:gd name="T6" fmla="*/ 0 w 59"/>
                <a:gd name="T7" fmla="*/ 2 h 183"/>
                <a:gd name="T8" fmla="*/ 0 w 59"/>
                <a:gd name="T9" fmla="*/ 0 h 183"/>
              </a:gdLst>
              <a:ahLst/>
              <a:cxnLst>
                <a:cxn ang="0">
                  <a:pos x="T0" y="T1"/>
                </a:cxn>
                <a:cxn ang="0">
                  <a:pos x="T2" y="T3"/>
                </a:cxn>
                <a:cxn ang="0">
                  <a:pos x="T4" y="T5"/>
                </a:cxn>
                <a:cxn ang="0">
                  <a:pos x="T6" y="T7"/>
                </a:cxn>
                <a:cxn ang="0">
                  <a:pos x="T8" y="T9"/>
                </a:cxn>
              </a:cxnLst>
              <a:rect l="0" t="0" r="r" b="b"/>
              <a:pathLst>
                <a:path w="59" h="183">
                  <a:moveTo>
                    <a:pt x="0" y="0"/>
                  </a:moveTo>
                  <a:lnTo>
                    <a:pt x="59" y="93"/>
                  </a:lnTo>
                  <a:lnTo>
                    <a:pt x="0" y="183"/>
                  </a:lnTo>
                  <a:lnTo>
                    <a:pt x="0" y="2"/>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50"/>
            <p:cNvSpPr>
              <a:spLocks/>
            </p:cNvSpPr>
            <p:nvPr/>
          </p:nvSpPr>
          <p:spPr bwMode="auto">
            <a:xfrm>
              <a:off x="9732963" y="3448050"/>
              <a:ext cx="255588" cy="542925"/>
            </a:xfrm>
            <a:custGeom>
              <a:avLst/>
              <a:gdLst>
                <a:gd name="T0" fmla="*/ 161 w 161"/>
                <a:gd name="T1" fmla="*/ 0 h 342"/>
                <a:gd name="T2" fmla="*/ 161 w 161"/>
                <a:gd name="T3" fmla="*/ 306 h 342"/>
                <a:gd name="T4" fmla="*/ 0 w 161"/>
                <a:gd name="T5" fmla="*/ 342 h 342"/>
                <a:gd name="T6" fmla="*/ 27 w 161"/>
                <a:gd name="T7" fmla="*/ 75 h 342"/>
                <a:gd name="T8" fmla="*/ 161 w 161"/>
                <a:gd name="T9" fmla="*/ 0 h 342"/>
              </a:gdLst>
              <a:ahLst/>
              <a:cxnLst>
                <a:cxn ang="0">
                  <a:pos x="T0" y="T1"/>
                </a:cxn>
                <a:cxn ang="0">
                  <a:pos x="T2" y="T3"/>
                </a:cxn>
                <a:cxn ang="0">
                  <a:pos x="T4" y="T5"/>
                </a:cxn>
                <a:cxn ang="0">
                  <a:pos x="T6" y="T7"/>
                </a:cxn>
                <a:cxn ang="0">
                  <a:pos x="T8" y="T9"/>
                </a:cxn>
              </a:cxnLst>
              <a:rect l="0" t="0" r="r" b="b"/>
              <a:pathLst>
                <a:path w="161" h="342">
                  <a:moveTo>
                    <a:pt x="161" y="0"/>
                  </a:moveTo>
                  <a:lnTo>
                    <a:pt x="161" y="306"/>
                  </a:lnTo>
                  <a:lnTo>
                    <a:pt x="0" y="342"/>
                  </a:lnTo>
                  <a:lnTo>
                    <a:pt x="27" y="75"/>
                  </a:lnTo>
                  <a:lnTo>
                    <a:pt x="161"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1"/>
            <p:cNvSpPr>
              <a:spLocks/>
            </p:cNvSpPr>
            <p:nvPr/>
          </p:nvSpPr>
          <p:spPr bwMode="auto">
            <a:xfrm>
              <a:off x="10707688" y="3448050"/>
              <a:ext cx="257175" cy="542925"/>
            </a:xfrm>
            <a:custGeom>
              <a:avLst/>
              <a:gdLst>
                <a:gd name="T0" fmla="*/ 0 w 162"/>
                <a:gd name="T1" fmla="*/ 0 h 342"/>
                <a:gd name="T2" fmla="*/ 137 w 162"/>
                <a:gd name="T3" fmla="*/ 75 h 342"/>
                <a:gd name="T4" fmla="*/ 162 w 162"/>
                <a:gd name="T5" fmla="*/ 342 h 342"/>
                <a:gd name="T6" fmla="*/ 0 w 162"/>
                <a:gd name="T7" fmla="*/ 306 h 342"/>
                <a:gd name="T8" fmla="*/ 0 w 162"/>
                <a:gd name="T9" fmla="*/ 0 h 342"/>
              </a:gdLst>
              <a:ahLst/>
              <a:cxnLst>
                <a:cxn ang="0">
                  <a:pos x="T0" y="T1"/>
                </a:cxn>
                <a:cxn ang="0">
                  <a:pos x="T2" y="T3"/>
                </a:cxn>
                <a:cxn ang="0">
                  <a:pos x="T4" y="T5"/>
                </a:cxn>
                <a:cxn ang="0">
                  <a:pos x="T6" y="T7"/>
                </a:cxn>
                <a:cxn ang="0">
                  <a:pos x="T8" y="T9"/>
                </a:cxn>
              </a:cxnLst>
              <a:rect l="0" t="0" r="r" b="b"/>
              <a:pathLst>
                <a:path w="162" h="342">
                  <a:moveTo>
                    <a:pt x="0" y="0"/>
                  </a:moveTo>
                  <a:lnTo>
                    <a:pt x="137" y="75"/>
                  </a:lnTo>
                  <a:lnTo>
                    <a:pt x="162" y="342"/>
                  </a:lnTo>
                  <a:lnTo>
                    <a:pt x="0" y="30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2"/>
            <p:cNvSpPr>
              <a:spLocks/>
            </p:cNvSpPr>
            <p:nvPr/>
          </p:nvSpPr>
          <p:spPr bwMode="auto">
            <a:xfrm>
              <a:off x="10021888" y="3967163"/>
              <a:ext cx="665163" cy="152400"/>
            </a:xfrm>
            <a:custGeom>
              <a:avLst/>
              <a:gdLst>
                <a:gd name="T0" fmla="*/ 0 w 419"/>
                <a:gd name="T1" fmla="*/ 0 h 96"/>
                <a:gd name="T2" fmla="*/ 419 w 419"/>
                <a:gd name="T3" fmla="*/ 0 h 96"/>
                <a:gd name="T4" fmla="*/ 382 w 419"/>
                <a:gd name="T5" fmla="*/ 96 h 96"/>
                <a:gd name="T6" fmla="*/ 33 w 419"/>
                <a:gd name="T7" fmla="*/ 96 h 96"/>
                <a:gd name="T8" fmla="*/ 0 w 419"/>
                <a:gd name="T9" fmla="*/ 0 h 96"/>
              </a:gdLst>
              <a:ahLst/>
              <a:cxnLst>
                <a:cxn ang="0">
                  <a:pos x="T0" y="T1"/>
                </a:cxn>
                <a:cxn ang="0">
                  <a:pos x="T2" y="T3"/>
                </a:cxn>
                <a:cxn ang="0">
                  <a:pos x="T4" y="T5"/>
                </a:cxn>
                <a:cxn ang="0">
                  <a:pos x="T6" y="T7"/>
                </a:cxn>
                <a:cxn ang="0">
                  <a:pos x="T8" y="T9"/>
                </a:cxn>
              </a:cxnLst>
              <a:rect l="0" t="0" r="r" b="b"/>
              <a:pathLst>
                <a:path w="419" h="96">
                  <a:moveTo>
                    <a:pt x="0" y="0"/>
                  </a:moveTo>
                  <a:lnTo>
                    <a:pt x="419" y="0"/>
                  </a:lnTo>
                  <a:lnTo>
                    <a:pt x="382" y="96"/>
                  </a:lnTo>
                  <a:lnTo>
                    <a:pt x="33" y="9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3"/>
            <p:cNvSpPr>
              <a:spLocks/>
            </p:cNvSpPr>
            <p:nvPr/>
          </p:nvSpPr>
          <p:spPr bwMode="auto">
            <a:xfrm>
              <a:off x="9969500" y="2917825"/>
              <a:ext cx="757238" cy="1062038"/>
            </a:xfrm>
            <a:custGeom>
              <a:avLst/>
              <a:gdLst>
                <a:gd name="T0" fmla="*/ 239 w 477"/>
                <a:gd name="T1" fmla="*/ 0 h 669"/>
                <a:gd name="T2" fmla="*/ 477 w 477"/>
                <a:gd name="T3" fmla="*/ 281 h 669"/>
                <a:gd name="T4" fmla="*/ 477 w 477"/>
                <a:gd name="T5" fmla="*/ 669 h 669"/>
                <a:gd name="T6" fmla="*/ 0 w 477"/>
                <a:gd name="T7" fmla="*/ 669 h 669"/>
                <a:gd name="T8" fmla="*/ 0 w 477"/>
                <a:gd name="T9" fmla="*/ 283 h 669"/>
                <a:gd name="T10" fmla="*/ 239 w 477"/>
                <a:gd name="T11" fmla="*/ 0 h 669"/>
              </a:gdLst>
              <a:ahLst/>
              <a:cxnLst>
                <a:cxn ang="0">
                  <a:pos x="T0" y="T1"/>
                </a:cxn>
                <a:cxn ang="0">
                  <a:pos x="T2" y="T3"/>
                </a:cxn>
                <a:cxn ang="0">
                  <a:pos x="T4" y="T5"/>
                </a:cxn>
                <a:cxn ang="0">
                  <a:pos x="T6" y="T7"/>
                </a:cxn>
                <a:cxn ang="0">
                  <a:pos x="T8" y="T9"/>
                </a:cxn>
                <a:cxn ang="0">
                  <a:pos x="T10" y="T11"/>
                </a:cxn>
              </a:cxnLst>
              <a:rect l="0" t="0" r="r" b="b"/>
              <a:pathLst>
                <a:path w="477" h="669">
                  <a:moveTo>
                    <a:pt x="239" y="0"/>
                  </a:moveTo>
                  <a:lnTo>
                    <a:pt x="477" y="281"/>
                  </a:lnTo>
                  <a:lnTo>
                    <a:pt x="477" y="669"/>
                  </a:lnTo>
                  <a:lnTo>
                    <a:pt x="0" y="669"/>
                  </a:lnTo>
                  <a:lnTo>
                    <a:pt x="0" y="283"/>
                  </a:lnTo>
                  <a:lnTo>
                    <a:pt x="239" y="0"/>
                  </a:lnTo>
                  <a:close/>
                </a:path>
              </a:pathLst>
            </a:custGeom>
            <a:solidFill>
              <a:srgbClr val="DEDE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4"/>
            <p:cNvSpPr>
              <a:spLocks/>
            </p:cNvSpPr>
            <p:nvPr/>
          </p:nvSpPr>
          <p:spPr bwMode="auto">
            <a:xfrm>
              <a:off x="9969500" y="2917825"/>
              <a:ext cx="506413" cy="1062038"/>
            </a:xfrm>
            <a:custGeom>
              <a:avLst/>
              <a:gdLst>
                <a:gd name="T0" fmla="*/ 239 w 319"/>
                <a:gd name="T1" fmla="*/ 0 h 669"/>
                <a:gd name="T2" fmla="*/ 241 w 319"/>
                <a:gd name="T3" fmla="*/ 6 h 669"/>
                <a:gd name="T4" fmla="*/ 244 w 319"/>
                <a:gd name="T5" fmla="*/ 21 h 669"/>
                <a:gd name="T6" fmla="*/ 252 w 319"/>
                <a:gd name="T7" fmla="*/ 46 h 669"/>
                <a:gd name="T8" fmla="*/ 260 w 319"/>
                <a:gd name="T9" fmla="*/ 81 h 669"/>
                <a:gd name="T10" fmla="*/ 269 w 319"/>
                <a:gd name="T11" fmla="*/ 125 h 669"/>
                <a:gd name="T12" fmla="*/ 279 w 319"/>
                <a:gd name="T13" fmla="*/ 177 h 669"/>
                <a:gd name="T14" fmla="*/ 289 w 319"/>
                <a:gd name="T15" fmla="*/ 238 h 669"/>
                <a:gd name="T16" fmla="*/ 298 w 319"/>
                <a:gd name="T17" fmla="*/ 309 h 669"/>
                <a:gd name="T18" fmla="*/ 306 w 319"/>
                <a:gd name="T19" fmla="*/ 386 h 669"/>
                <a:gd name="T20" fmla="*/ 314 w 319"/>
                <a:gd name="T21" fmla="*/ 473 h 669"/>
                <a:gd name="T22" fmla="*/ 317 w 319"/>
                <a:gd name="T23" fmla="*/ 567 h 669"/>
                <a:gd name="T24" fmla="*/ 319 w 319"/>
                <a:gd name="T25" fmla="*/ 669 h 669"/>
                <a:gd name="T26" fmla="*/ 0 w 319"/>
                <a:gd name="T27" fmla="*/ 669 h 669"/>
                <a:gd name="T28" fmla="*/ 0 w 319"/>
                <a:gd name="T29" fmla="*/ 283 h 669"/>
                <a:gd name="T30" fmla="*/ 239 w 319"/>
                <a:gd name="T31"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669">
                  <a:moveTo>
                    <a:pt x="239" y="0"/>
                  </a:moveTo>
                  <a:lnTo>
                    <a:pt x="241" y="6"/>
                  </a:lnTo>
                  <a:lnTo>
                    <a:pt x="244" y="21"/>
                  </a:lnTo>
                  <a:lnTo>
                    <a:pt x="252" y="46"/>
                  </a:lnTo>
                  <a:lnTo>
                    <a:pt x="260" y="81"/>
                  </a:lnTo>
                  <a:lnTo>
                    <a:pt x="269" y="125"/>
                  </a:lnTo>
                  <a:lnTo>
                    <a:pt x="279" y="177"/>
                  </a:lnTo>
                  <a:lnTo>
                    <a:pt x="289" y="238"/>
                  </a:lnTo>
                  <a:lnTo>
                    <a:pt x="298" y="309"/>
                  </a:lnTo>
                  <a:lnTo>
                    <a:pt x="306" y="386"/>
                  </a:lnTo>
                  <a:lnTo>
                    <a:pt x="314" y="473"/>
                  </a:lnTo>
                  <a:lnTo>
                    <a:pt x="317" y="567"/>
                  </a:lnTo>
                  <a:lnTo>
                    <a:pt x="319" y="669"/>
                  </a:lnTo>
                  <a:lnTo>
                    <a:pt x="0" y="669"/>
                  </a:lnTo>
                  <a:lnTo>
                    <a:pt x="0" y="283"/>
                  </a:lnTo>
                  <a:lnTo>
                    <a:pt x="23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5"/>
            <p:cNvSpPr>
              <a:spLocks/>
            </p:cNvSpPr>
            <p:nvPr/>
          </p:nvSpPr>
          <p:spPr bwMode="auto">
            <a:xfrm>
              <a:off x="10117138" y="3275013"/>
              <a:ext cx="466725" cy="463550"/>
            </a:xfrm>
            <a:custGeom>
              <a:avLst/>
              <a:gdLst>
                <a:gd name="T0" fmla="*/ 146 w 294"/>
                <a:gd name="T1" fmla="*/ 0 h 292"/>
                <a:gd name="T2" fmla="*/ 184 w 294"/>
                <a:gd name="T3" fmla="*/ 4 h 292"/>
                <a:gd name="T4" fmla="*/ 221 w 294"/>
                <a:gd name="T5" fmla="*/ 19 h 292"/>
                <a:gd name="T6" fmla="*/ 249 w 294"/>
                <a:gd name="T7" fmla="*/ 42 h 292"/>
                <a:gd name="T8" fmla="*/ 272 w 294"/>
                <a:gd name="T9" fmla="*/ 73 h 292"/>
                <a:gd name="T10" fmla="*/ 288 w 294"/>
                <a:gd name="T11" fmla="*/ 107 h 292"/>
                <a:gd name="T12" fmla="*/ 294 w 294"/>
                <a:gd name="T13" fmla="*/ 146 h 292"/>
                <a:gd name="T14" fmla="*/ 288 w 294"/>
                <a:gd name="T15" fmla="*/ 184 h 292"/>
                <a:gd name="T16" fmla="*/ 272 w 294"/>
                <a:gd name="T17" fmla="*/ 221 h 292"/>
                <a:gd name="T18" fmla="*/ 249 w 294"/>
                <a:gd name="T19" fmla="*/ 250 h 292"/>
                <a:gd name="T20" fmla="*/ 221 w 294"/>
                <a:gd name="T21" fmla="*/ 273 h 292"/>
                <a:gd name="T22" fmla="*/ 184 w 294"/>
                <a:gd name="T23" fmla="*/ 288 h 292"/>
                <a:gd name="T24" fmla="*/ 146 w 294"/>
                <a:gd name="T25" fmla="*/ 292 h 292"/>
                <a:gd name="T26" fmla="*/ 107 w 294"/>
                <a:gd name="T27" fmla="*/ 288 h 292"/>
                <a:gd name="T28" fmla="*/ 73 w 294"/>
                <a:gd name="T29" fmla="*/ 273 h 292"/>
                <a:gd name="T30" fmla="*/ 42 w 294"/>
                <a:gd name="T31" fmla="*/ 250 h 292"/>
                <a:gd name="T32" fmla="*/ 19 w 294"/>
                <a:gd name="T33" fmla="*/ 221 h 292"/>
                <a:gd name="T34" fmla="*/ 5 w 294"/>
                <a:gd name="T35" fmla="*/ 184 h 292"/>
                <a:gd name="T36" fmla="*/ 0 w 294"/>
                <a:gd name="T37" fmla="*/ 146 h 292"/>
                <a:gd name="T38" fmla="*/ 5 w 294"/>
                <a:gd name="T39" fmla="*/ 107 h 292"/>
                <a:gd name="T40" fmla="*/ 19 w 294"/>
                <a:gd name="T41" fmla="*/ 73 h 292"/>
                <a:gd name="T42" fmla="*/ 42 w 294"/>
                <a:gd name="T43" fmla="*/ 42 h 292"/>
                <a:gd name="T44" fmla="*/ 73 w 294"/>
                <a:gd name="T45" fmla="*/ 19 h 292"/>
                <a:gd name="T46" fmla="*/ 107 w 294"/>
                <a:gd name="T47" fmla="*/ 4 h 292"/>
                <a:gd name="T48" fmla="*/ 146 w 294"/>
                <a:gd name="T4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92">
                  <a:moveTo>
                    <a:pt x="146" y="0"/>
                  </a:moveTo>
                  <a:lnTo>
                    <a:pt x="184" y="4"/>
                  </a:lnTo>
                  <a:lnTo>
                    <a:pt x="221" y="19"/>
                  </a:lnTo>
                  <a:lnTo>
                    <a:pt x="249" y="42"/>
                  </a:lnTo>
                  <a:lnTo>
                    <a:pt x="272" y="73"/>
                  </a:lnTo>
                  <a:lnTo>
                    <a:pt x="288" y="107"/>
                  </a:lnTo>
                  <a:lnTo>
                    <a:pt x="294" y="146"/>
                  </a:lnTo>
                  <a:lnTo>
                    <a:pt x="288" y="184"/>
                  </a:lnTo>
                  <a:lnTo>
                    <a:pt x="272" y="221"/>
                  </a:lnTo>
                  <a:lnTo>
                    <a:pt x="249" y="250"/>
                  </a:lnTo>
                  <a:lnTo>
                    <a:pt x="221" y="273"/>
                  </a:lnTo>
                  <a:lnTo>
                    <a:pt x="184" y="288"/>
                  </a:lnTo>
                  <a:lnTo>
                    <a:pt x="146" y="292"/>
                  </a:lnTo>
                  <a:lnTo>
                    <a:pt x="107" y="288"/>
                  </a:lnTo>
                  <a:lnTo>
                    <a:pt x="73" y="273"/>
                  </a:lnTo>
                  <a:lnTo>
                    <a:pt x="42" y="250"/>
                  </a:lnTo>
                  <a:lnTo>
                    <a:pt x="19" y="221"/>
                  </a:lnTo>
                  <a:lnTo>
                    <a:pt x="5" y="184"/>
                  </a:lnTo>
                  <a:lnTo>
                    <a:pt x="0" y="146"/>
                  </a:lnTo>
                  <a:lnTo>
                    <a:pt x="5" y="107"/>
                  </a:lnTo>
                  <a:lnTo>
                    <a:pt x="19" y="73"/>
                  </a:lnTo>
                  <a:lnTo>
                    <a:pt x="42" y="42"/>
                  </a:lnTo>
                  <a:lnTo>
                    <a:pt x="73" y="19"/>
                  </a:lnTo>
                  <a:lnTo>
                    <a:pt x="107" y="4"/>
                  </a:lnTo>
                  <a:lnTo>
                    <a:pt x="146"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6"/>
            <p:cNvSpPr>
              <a:spLocks/>
            </p:cNvSpPr>
            <p:nvPr/>
          </p:nvSpPr>
          <p:spPr bwMode="auto">
            <a:xfrm>
              <a:off x="10196513" y="3354388"/>
              <a:ext cx="304800" cy="304800"/>
            </a:xfrm>
            <a:custGeom>
              <a:avLst/>
              <a:gdLst>
                <a:gd name="T0" fmla="*/ 96 w 192"/>
                <a:gd name="T1" fmla="*/ 0 h 192"/>
                <a:gd name="T2" fmla="*/ 126 w 192"/>
                <a:gd name="T3" fmla="*/ 6 h 192"/>
                <a:gd name="T4" fmla="*/ 153 w 192"/>
                <a:gd name="T5" fmla="*/ 19 h 192"/>
                <a:gd name="T6" fmla="*/ 174 w 192"/>
                <a:gd name="T7" fmla="*/ 38 h 192"/>
                <a:gd name="T8" fmla="*/ 188 w 192"/>
                <a:gd name="T9" fmla="*/ 65 h 192"/>
                <a:gd name="T10" fmla="*/ 192 w 192"/>
                <a:gd name="T11" fmla="*/ 96 h 192"/>
                <a:gd name="T12" fmla="*/ 188 w 192"/>
                <a:gd name="T13" fmla="*/ 127 h 192"/>
                <a:gd name="T14" fmla="*/ 174 w 192"/>
                <a:gd name="T15" fmla="*/ 153 h 192"/>
                <a:gd name="T16" fmla="*/ 153 w 192"/>
                <a:gd name="T17" fmla="*/ 175 h 192"/>
                <a:gd name="T18" fmla="*/ 126 w 192"/>
                <a:gd name="T19" fmla="*/ 188 h 192"/>
                <a:gd name="T20" fmla="*/ 96 w 192"/>
                <a:gd name="T21" fmla="*/ 192 h 192"/>
                <a:gd name="T22" fmla="*/ 65 w 192"/>
                <a:gd name="T23" fmla="*/ 188 h 192"/>
                <a:gd name="T24" fmla="*/ 40 w 192"/>
                <a:gd name="T25" fmla="*/ 175 h 192"/>
                <a:gd name="T26" fmla="*/ 19 w 192"/>
                <a:gd name="T27" fmla="*/ 153 h 192"/>
                <a:gd name="T28" fmla="*/ 5 w 192"/>
                <a:gd name="T29" fmla="*/ 127 h 192"/>
                <a:gd name="T30" fmla="*/ 0 w 192"/>
                <a:gd name="T31" fmla="*/ 96 h 192"/>
                <a:gd name="T32" fmla="*/ 5 w 192"/>
                <a:gd name="T33" fmla="*/ 65 h 192"/>
                <a:gd name="T34" fmla="*/ 19 w 192"/>
                <a:gd name="T35" fmla="*/ 38 h 192"/>
                <a:gd name="T36" fmla="*/ 40 w 192"/>
                <a:gd name="T37" fmla="*/ 19 h 192"/>
                <a:gd name="T38" fmla="*/ 65 w 192"/>
                <a:gd name="T39" fmla="*/ 6 h 192"/>
                <a:gd name="T40" fmla="*/ 96 w 192"/>
                <a:gd name="T4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2">
                  <a:moveTo>
                    <a:pt x="96" y="0"/>
                  </a:moveTo>
                  <a:lnTo>
                    <a:pt x="126" y="6"/>
                  </a:lnTo>
                  <a:lnTo>
                    <a:pt x="153" y="19"/>
                  </a:lnTo>
                  <a:lnTo>
                    <a:pt x="174" y="38"/>
                  </a:lnTo>
                  <a:lnTo>
                    <a:pt x="188" y="65"/>
                  </a:lnTo>
                  <a:lnTo>
                    <a:pt x="192" y="96"/>
                  </a:lnTo>
                  <a:lnTo>
                    <a:pt x="188" y="127"/>
                  </a:lnTo>
                  <a:lnTo>
                    <a:pt x="174" y="153"/>
                  </a:lnTo>
                  <a:lnTo>
                    <a:pt x="153" y="175"/>
                  </a:lnTo>
                  <a:lnTo>
                    <a:pt x="126" y="188"/>
                  </a:lnTo>
                  <a:lnTo>
                    <a:pt x="96" y="192"/>
                  </a:lnTo>
                  <a:lnTo>
                    <a:pt x="65" y="188"/>
                  </a:lnTo>
                  <a:lnTo>
                    <a:pt x="40" y="175"/>
                  </a:lnTo>
                  <a:lnTo>
                    <a:pt x="19" y="153"/>
                  </a:lnTo>
                  <a:lnTo>
                    <a:pt x="5" y="127"/>
                  </a:lnTo>
                  <a:lnTo>
                    <a:pt x="0" y="96"/>
                  </a:lnTo>
                  <a:lnTo>
                    <a:pt x="5" y="65"/>
                  </a:lnTo>
                  <a:lnTo>
                    <a:pt x="19" y="38"/>
                  </a:lnTo>
                  <a:lnTo>
                    <a:pt x="40" y="19"/>
                  </a:lnTo>
                  <a:lnTo>
                    <a:pt x="65" y="6"/>
                  </a:lnTo>
                  <a:lnTo>
                    <a:pt x="96"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7"/>
            <p:cNvSpPr>
              <a:spLocks noChangeArrowheads="1"/>
            </p:cNvSpPr>
            <p:nvPr/>
          </p:nvSpPr>
          <p:spPr bwMode="auto">
            <a:xfrm>
              <a:off x="10018713" y="4394200"/>
              <a:ext cx="73025" cy="73025"/>
            </a:xfrm>
            <a:prstGeom prst="rect">
              <a:avLst/>
            </a:prstGeom>
            <a:solidFill>
              <a:srgbClr val="FF74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8"/>
            <p:cNvSpPr>
              <a:spLocks/>
            </p:cNvSpPr>
            <p:nvPr/>
          </p:nvSpPr>
          <p:spPr bwMode="auto">
            <a:xfrm>
              <a:off x="10442575" y="4768850"/>
              <a:ext cx="79375" cy="82550"/>
            </a:xfrm>
            <a:custGeom>
              <a:avLst/>
              <a:gdLst>
                <a:gd name="T0" fmla="*/ 23 w 50"/>
                <a:gd name="T1" fmla="*/ 0 h 52"/>
                <a:gd name="T2" fmla="*/ 50 w 50"/>
                <a:gd name="T3" fmla="*/ 23 h 52"/>
                <a:gd name="T4" fmla="*/ 29 w 50"/>
                <a:gd name="T5" fmla="*/ 52 h 52"/>
                <a:gd name="T6" fmla="*/ 0 w 50"/>
                <a:gd name="T7" fmla="*/ 29 h 52"/>
                <a:gd name="T8" fmla="*/ 23 w 50"/>
                <a:gd name="T9" fmla="*/ 0 h 52"/>
              </a:gdLst>
              <a:ahLst/>
              <a:cxnLst>
                <a:cxn ang="0">
                  <a:pos x="T0" y="T1"/>
                </a:cxn>
                <a:cxn ang="0">
                  <a:pos x="T2" y="T3"/>
                </a:cxn>
                <a:cxn ang="0">
                  <a:pos x="T4" y="T5"/>
                </a:cxn>
                <a:cxn ang="0">
                  <a:pos x="T6" y="T7"/>
                </a:cxn>
                <a:cxn ang="0">
                  <a:pos x="T8" y="T9"/>
                </a:cxn>
              </a:cxnLst>
              <a:rect l="0" t="0" r="r" b="b"/>
              <a:pathLst>
                <a:path w="50" h="52">
                  <a:moveTo>
                    <a:pt x="23" y="0"/>
                  </a:moveTo>
                  <a:lnTo>
                    <a:pt x="50" y="23"/>
                  </a:lnTo>
                  <a:lnTo>
                    <a:pt x="29" y="52"/>
                  </a:lnTo>
                  <a:lnTo>
                    <a:pt x="0" y="29"/>
                  </a:lnTo>
                  <a:lnTo>
                    <a:pt x="23"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8" name="TextBox 57"/>
          <p:cNvSpPr txBox="1"/>
          <p:nvPr/>
        </p:nvSpPr>
        <p:spPr>
          <a:xfrm>
            <a:off x="870364" y="5435025"/>
            <a:ext cx="253855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accent2">
                    <a:alpha val="99000"/>
                  </a:schemeClr>
                </a:solidFill>
                <a:effectLst/>
                <a:uLnTx/>
                <a:uFillTx/>
              </a:rPr>
              <a:t>BizSpark</a:t>
            </a:r>
            <a:endParaRPr kumimoji="0" lang="en-NZ" sz="3200" b="0" i="0" u="none" strike="noStrike" kern="0" cap="none" spc="0" normalizeH="0" baseline="0" noProof="0" dirty="0">
              <a:ln>
                <a:noFill/>
              </a:ln>
              <a:solidFill>
                <a:schemeClr val="accent2">
                  <a:alpha val="99000"/>
                </a:schemeClr>
              </a:solidFill>
              <a:effectLst/>
              <a:uLnTx/>
              <a:uFillTx/>
            </a:endParaRPr>
          </a:p>
        </p:txBody>
      </p:sp>
      <p:sp>
        <p:nvSpPr>
          <p:cNvPr id="59" name="TextBox 58"/>
          <p:cNvSpPr txBox="1"/>
          <p:nvPr/>
        </p:nvSpPr>
        <p:spPr>
          <a:xfrm>
            <a:off x="4444921" y="5399707"/>
            <a:ext cx="2811981"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accent2">
                    <a:alpha val="99000"/>
                  </a:schemeClr>
                </a:solidFill>
                <a:effectLst/>
                <a:uLnTx/>
                <a:uFillTx/>
              </a:rPr>
              <a:t>BizSpark Plus</a:t>
            </a:r>
            <a:endParaRPr kumimoji="0" lang="en-NZ" sz="3200" b="0" i="0" u="none" strike="noStrike" kern="0" cap="none" spc="0" normalizeH="0" baseline="0" noProof="0" dirty="0">
              <a:ln>
                <a:noFill/>
              </a:ln>
              <a:solidFill>
                <a:schemeClr val="accent2">
                  <a:alpha val="99000"/>
                </a:schemeClr>
              </a:solidFill>
              <a:effectLst/>
              <a:uLnTx/>
              <a:uFillTx/>
            </a:endParaRPr>
          </a:p>
        </p:txBody>
      </p:sp>
      <p:sp>
        <p:nvSpPr>
          <p:cNvPr id="60" name="TextBox 59"/>
          <p:cNvSpPr txBox="1"/>
          <p:nvPr/>
        </p:nvSpPr>
        <p:spPr>
          <a:xfrm>
            <a:off x="8015880" y="5329495"/>
            <a:ext cx="359831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accent2">
                    <a:alpha val="99000"/>
                  </a:schemeClr>
                </a:solidFill>
                <a:effectLst/>
                <a:uLnTx/>
                <a:uFillTx/>
              </a:rPr>
              <a:t>Microsoft Ventures</a:t>
            </a:r>
            <a:endParaRPr kumimoji="0" lang="en-NZ" sz="3200" b="0" i="0" u="none" strike="noStrike" kern="0" cap="none" spc="0" normalizeH="0" baseline="0" noProof="0" dirty="0">
              <a:ln>
                <a:noFill/>
              </a:ln>
              <a:solidFill>
                <a:schemeClr val="accent2">
                  <a:alpha val="99000"/>
                </a:schemeClr>
              </a:solidFill>
              <a:effectLst/>
              <a:uLnTx/>
              <a:uFillTx/>
            </a:endParaRPr>
          </a:p>
        </p:txBody>
      </p:sp>
      <p:sp>
        <p:nvSpPr>
          <p:cNvPr id="61" name="Title 60"/>
          <p:cNvSpPr>
            <a:spLocks noGrp="1"/>
          </p:cNvSpPr>
          <p:nvPr>
            <p:ph type="title"/>
          </p:nvPr>
        </p:nvSpPr>
        <p:spPr>
          <a:xfrm>
            <a:off x="300939" y="163196"/>
            <a:ext cx="11650488" cy="1158793"/>
          </a:xfrm>
        </p:spPr>
        <p:txBody>
          <a:bodyPr/>
          <a:lstStyle/>
          <a:p>
            <a:r>
              <a:rPr lang="en-NZ" dirty="0" smtClean="0"/>
              <a:t>Microsoft + </a:t>
            </a:r>
            <a:r>
              <a:rPr lang="en-NZ" dirty="0" err="1" smtClean="0"/>
              <a:t>Startups</a:t>
            </a:r>
            <a:endParaRPr lang="en-NZ" dirty="0"/>
          </a:p>
        </p:txBody>
      </p:sp>
    </p:spTree>
    <p:extLst>
      <p:ext uri="{BB962C8B-B14F-4D97-AF65-F5344CB8AC3E}">
        <p14:creationId xmlns:p14="http://schemas.microsoft.com/office/powerpoint/2010/main" val="46035108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40" name="TextBox 39"/>
          <p:cNvSpPr txBox="1"/>
          <p:nvPr/>
        </p:nvSpPr>
        <p:spPr>
          <a:xfrm>
            <a:off x="7139969" y="501513"/>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Open + Flexible</a:t>
            </a:r>
          </a:p>
        </p:txBody>
      </p:sp>
      <p:pic>
        <p:nvPicPr>
          <p:cNvPr id="60" name="Picture 59"/>
          <p:cNvPicPr>
            <a:picLocks noChangeAspect="1"/>
          </p:cNvPicPr>
          <p:nvPr/>
        </p:nvPicPr>
        <p:blipFill>
          <a:blip r:embed="rId5"/>
          <a:stretch>
            <a:fillRect/>
          </a:stretch>
        </p:blipFill>
        <p:spPr>
          <a:xfrm>
            <a:off x="3977058" y="1502640"/>
            <a:ext cx="2110465" cy="1825033"/>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Open &amp; </a:t>
            </a:r>
            <a:br>
              <a:rPr lang="en-US" sz="1764" kern="0" dirty="0">
                <a:solidFill>
                  <a:sysClr val="windowText" lastClr="000000"/>
                </a:solidFill>
                <a:latin typeface="Segoe UI Semibold" panose="020B0702040204020203" pitchFamily="34" charset="0"/>
                <a:cs typeface="Segoe UI Semibold" panose="020B0702040204020203" pitchFamily="34" charset="0"/>
              </a:rPr>
            </a:br>
            <a:r>
              <a:rPr lang="en-US" sz="1764" kern="0" dirty="0">
                <a:solidFill>
                  <a:sysClr val="windowText" lastClr="000000"/>
                </a:solidFill>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455071" y="4435996"/>
            <a:ext cx="4353761" cy="544708"/>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414231" y="2532979"/>
            <a:ext cx="4313085" cy="688474"/>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435282" y="1525757"/>
            <a:ext cx="4128302" cy="621241"/>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453195" y="3442979"/>
            <a:ext cx="4006788" cy="587777"/>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394019" y="1366454"/>
            <a:ext cx="4373365" cy="3848376"/>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6347" y="1374499"/>
            <a:ext cx="2866607" cy="4119148"/>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482124" y="5426685"/>
            <a:ext cx="4358424" cy="91495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895210" fontAlgn="base">
                  <a:lnSpc>
                    <a:spcPct val="90000"/>
                  </a:lnSpc>
                  <a:spcBef>
                    <a:spcPct val="0"/>
                  </a:spcBef>
                  <a:spcAft>
                    <a:spcPct val="0"/>
                  </a:spcAft>
                  <a:defRPr/>
                </a:pPr>
                <a:endParaRPr lang="en-US" sz="1959" kern="0" spc="-49"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79238" tIns="143391" rIns="179238" bIns="143391" rtlCol="0">
                <a:spAutoFit/>
              </a:bodyPr>
              <a:lstStyle/>
              <a:p>
                <a:pPr defTabSz="896203">
                  <a:lnSpc>
                    <a:spcPct val="90000"/>
                  </a:lnSpc>
                  <a:spcAft>
                    <a:spcPts val="588"/>
                  </a:spcAft>
                </a:pPr>
                <a:r>
                  <a:rPr lang="en-US" sz="1568" kern="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58833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550542" y="777490"/>
            <a:ext cx="4340489" cy="778252"/>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528" dirty="0">
                <a:solidFill>
                  <a:schemeClr val="bg2"/>
                </a:solidFill>
                <a:latin typeface="Segoe UI Light"/>
                <a:ea typeface="MS PGothic" panose="020B0600070205080204" pitchFamily="34" charset="-128"/>
              </a:rPr>
              <a:t>Dev + IT productivity</a:t>
            </a:r>
          </a:p>
        </p:txBody>
      </p:sp>
      <p:pic>
        <p:nvPicPr>
          <p:cNvPr id="34" name="Picture 33"/>
          <p:cNvPicPr>
            <a:picLocks noChangeAspect="1"/>
          </p:cNvPicPr>
          <p:nvPr/>
        </p:nvPicPr>
        <p:blipFill>
          <a:blip r:embed="rId5"/>
          <a:stretch>
            <a:fillRect/>
          </a:stretch>
        </p:blipFill>
        <p:spPr>
          <a:xfrm>
            <a:off x="2405739" y="598230"/>
            <a:ext cx="2110465" cy="1825033"/>
          </a:xfrm>
          <a:prstGeom prst="rect">
            <a:avLst/>
          </a:prstGeom>
        </p:spPr>
      </p:pic>
      <p:sp>
        <p:nvSpPr>
          <p:cNvPr id="35" name="Rectangle 34"/>
          <p:cNvSpPr/>
          <p:nvPr/>
        </p:nvSpPr>
        <p:spPr>
          <a:xfrm>
            <a:off x="2421589" y="1254140"/>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598554" y="4293738"/>
            <a:ext cx="4085967" cy="2635829"/>
          </a:xfrm>
          <a:prstGeom prst="rect">
            <a:avLst/>
          </a:prstGeom>
        </p:spPr>
      </p:pic>
      <p:grpSp>
        <p:nvGrpSpPr>
          <p:cNvPr id="8" name="Group 7"/>
          <p:cNvGrpSpPr/>
          <p:nvPr/>
        </p:nvGrpSpPr>
        <p:grpSpPr>
          <a:xfrm>
            <a:off x="7768551" y="1640628"/>
            <a:ext cx="2580883" cy="2521775"/>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79238" tIns="143391" rIns="179238" bIns="143391" rtlCol="0">
                <a:spAutoFit/>
              </a:bodyPr>
              <a:lstStyle/>
              <a:p>
                <a:pPr defTabSz="896203">
                  <a:lnSpc>
                    <a:spcPct val="90000"/>
                  </a:lnSpc>
                  <a:spcAft>
                    <a:spcPts val="1176"/>
                  </a:spcAft>
                </a:pPr>
                <a:r>
                  <a:rPr lang="en-US" sz="2352" kern="0" dirty="0">
                    <a:solidFill>
                      <a:schemeClr val="bg1"/>
                    </a:solidFill>
                  </a:rPr>
                  <a:t>Visual Studio</a:t>
                </a:r>
              </a:p>
              <a:p>
                <a:pPr defTabSz="896203">
                  <a:lnSpc>
                    <a:spcPct val="90000"/>
                  </a:lnSpc>
                  <a:spcAft>
                    <a:spcPts val="1176"/>
                  </a:spcAft>
                </a:pPr>
                <a:r>
                  <a:rPr lang="en-US" sz="2352" kern="0" dirty="0">
                    <a:solidFill>
                      <a:schemeClr val="bg1"/>
                    </a:solidFill>
                  </a:rPr>
                  <a:t>GitHub</a:t>
                </a:r>
              </a:p>
              <a:p>
                <a:pPr defTabSz="896203">
                  <a:lnSpc>
                    <a:spcPct val="90000"/>
                  </a:lnSpc>
                  <a:spcAft>
                    <a:spcPts val="1176"/>
                  </a:spcAft>
                </a:pPr>
                <a:r>
                  <a:rPr lang="en-US" sz="2352" kern="0" dirty="0">
                    <a:solidFill>
                      <a:schemeClr val="bg1"/>
                    </a:solidFill>
                  </a:rPr>
                  <a:t>Eclipse</a:t>
                </a:r>
              </a:p>
              <a:p>
                <a:pPr defTabSz="896203">
                  <a:lnSpc>
                    <a:spcPct val="90000"/>
                  </a:lnSpc>
                  <a:spcAft>
                    <a:spcPts val="1176"/>
                  </a:spcAft>
                </a:pPr>
                <a:r>
                  <a:rPr lang="en-US" sz="2352" kern="0" dirty="0">
                    <a:solidFill>
                      <a:schemeClr val="bg1"/>
                    </a:solidFill>
                  </a:rPr>
                  <a:t>Chef + Puppet</a:t>
                </a:r>
              </a:p>
              <a:p>
                <a:pPr defTabSz="896203">
                  <a:lnSpc>
                    <a:spcPct val="90000"/>
                  </a:lnSpc>
                  <a:spcAft>
                    <a:spcPts val="1176"/>
                  </a:spcAft>
                </a:pPr>
                <a:r>
                  <a:rPr lang="en-US" sz="2352" kern="0" dirty="0" err="1">
                    <a:solidFill>
                      <a:schemeClr val="bg1"/>
                    </a:solidFill>
                  </a:rPr>
                  <a:t>Powershell</a:t>
                </a:r>
                <a:endParaRPr lang="en-US" sz="2352" kern="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5879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05739" y="4226902"/>
            <a:ext cx="2110465" cy="1825033"/>
          </a:xfrm>
          <a:prstGeom prst="rect">
            <a:avLst/>
          </a:prstGeom>
        </p:spPr>
      </p:pic>
      <p:sp>
        <p:nvSpPr>
          <p:cNvPr id="48" name="Rectangle 47"/>
          <p:cNvSpPr/>
          <p:nvPr/>
        </p:nvSpPr>
        <p:spPr>
          <a:xfrm>
            <a:off x="2421589" y="4886073"/>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SaaS extensibility</a:t>
            </a:r>
          </a:p>
        </p:txBody>
      </p:sp>
      <p:sp>
        <p:nvSpPr>
          <p:cNvPr id="10" name="Rectangle 9"/>
          <p:cNvSpPr/>
          <p:nvPr/>
        </p:nvSpPr>
        <p:spPr bwMode="auto">
          <a:xfrm>
            <a:off x="9052832" y="2140148"/>
            <a:ext cx="948145" cy="948145"/>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559472" y="2408357"/>
            <a:ext cx="407182" cy="407182"/>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8870826" y="1863528"/>
            <a:ext cx="467579" cy="4675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091992" y="2919444"/>
            <a:ext cx="467579" cy="4675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793163" y="1668025"/>
            <a:ext cx="407182" cy="407182"/>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0858203" y="2257183"/>
            <a:ext cx="298590" cy="298590"/>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396797" y="1905889"/>
            <a:ext cx="4019902" cy="4460352"/>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01805" y="601024"/>
            <a:ext cx="2114110" cy="1828185"/>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29192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139969" y="249568"/>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Trustworthy</a:t>
            </a:r>
          </a:p>
        </p:txBody>
      </p:sp>
      <p:sp>
        <p:nvSpPr>
          <p:cNvPr id="101" name="TextBox 100"/>
          <p:cNvSpPr txBox="1"/>
          <p:nvPr/>
        </p:nvSpPr>
        <p:spPr>
          <a:xfrm>
            <a:off x="7139969" y="934158"/>
            <a:ext cx="4799073" cy="941141"/>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2352" dirty="0">
                <a:solidFill>
                  <a:schemeClr val="bg1">
                    <a:lumMod val="75000"/>
                  </a:schemeClr>
                </a:solidFill>
                <a:latin typeface="Segoe UI Light"/>
                <a:ea typeface="MS PGothic" panose="020B0600070205080204" pitchFamily="34" charset="-128"/>
              </a:rPr>
              <a:t>More compliance certifications than any other cloud</a:t>
            </a:r>
          </a:p>
        </p:txBody>
      </p:sp>
      <p:pic>
        <p:nvPicPr>
          <p:cNvPr id="102" name="Picture 101"/>
          <p:cNvPicPr>
            <a:picLocks noChangeAspect="1"/>
          </p:cNvPicPr>
          <p:nvPr/>
        </p:nvPicPr>
        <p:blipFill>
          <a:blip r:embed="rId5"/>
          <a:stretch>
            <a:fillRect/>
          </a:stretch>
        </p:blipFill>
        <p:spPr>
          <a:xfrm>
            <a:off x="3983426" y="3317797"/>
            <a:ext cx="2110465" cy="1825033"/>
          </a:xfrm>
          <a:prstGeom prst="rect">
            <a:avLst/>
          </a:prstGeom>
        </p:spPr>
      </p:pic>
      <p:sp>
        <p:nvSpPr>
          <p:cNvPr id="103" name="Rectangle 102"/>
          <p:cNvSpPr/>
          <p:nvPr/>
        </p:nvSpPr>
        <p:spPr>
          <a:xfrm>
            <a:off x="4301967" y="4065363"/>
            <a:ext cx="1422185" cy="336695"/>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05467" y="1742747"/>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22" name="Rectangle 121"/>
          <p:cNvSpPr/>
          <p:nvPr/>
        </p:nvSpPr>
        <p:spPr>
          <a:xfrm flipH="1">
            <a:off x="2105467" y="3170735"/>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45" name="Rectangle 144"/>
          <p:cNvSpPr/>
          <p:nvPr/>
        </p:nvSpPr>
        <p:spPr>
          <a:xfrm flipH="1">
            <a:off x="2105467" y="4598326"/>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grpSp>
        <p:nvGrpSpPr>
          <p:cNvPr id="2" name="Group 1"/>
          <p:cNvGrpSpPr/>
          <p:nvPr/>
        </p:nvGrpSpPr>
        <p:grpSpPr>
          <a:xfrm>
            <a:off x="7319768" y="1893251"/>
            <a:ext cx="4421142" cy="4402726"/>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04793" y="4222088"/>
            <a:ext cx="2114110" cy="1828185"/>
          </a:xfrm>
          <a:prstGeom prst="rect">
            <a:avLst/>
          </a:prstGeom>
        </p:spPr>
      </p:pic>
      <p:grpSp>
        <p:nvGrpSpPr>
          <p:cNvPr id="64" name="Group 63"/>
          <p:cNvGrpSpPr/>
          <p:nvPr/>
        </p:nvGrpSpPr>
        <p:grpSpPr>
          <a:xfrm>
            <a:off x="2401805" y="601024"/>
            <a:ext cx="2114110" cy="1828185"/>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3977058" y="3310174"/>
            <a:ext cx="2114110" cy="1828185"/>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89372" y="4146554"/>
              <a:ext cx="1451081" cy="343536"/>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27838" y="4977277"/>
            <a:ext cx="1825912" cy="524867"/>
          </a:xfrm>
          <a:prstGeom prst="rect">
            <a:avLst/>
          </a:prstGeom>
        </p:spPr>
        <p:txBody>
          <a:bodyPr wrap="non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Platform for SaaS </a:t>
            </a:r>
            <a:br>
              <a:rPr lang="en-US" sz="1568" kern="0" dirty="0">
                <a:solidFill>
                  <a:srgbClr val="002050"/>
                </a:solidFill>
                <a:latin typeface="Segoe UI Semibold" panose="020B0702040204020203" pitchFamily="34" charset="0"/>
                <a:cs typeface="Segoe UI Semibold" panose="020B0702040204020203" pitchFamily="34" charset="0"/>
              </a:rPr>
            </a:br>
            <a:r>
              <a:rPr lang="en-US" sz="1568" kern="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122277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72766"/>
            <a:ext cx="4109764"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2664"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6160"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683" y="4513851"/>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1.5</a:t>
            </a:r>
            <a:r>
              <a:rPr lang="en-US" sz="3528" dirty="0">
                <a:solidFill>
                  <a:schemeClr val="bg1"/>
                </a:solidFill>
                <a:latin typeface="Segoe UI Semilight" panose="020B0402040204020203" pitchFamily="34" charset="0"/>
                <a:cs typeface="Segoe UI Semilight" panose="020B0402040204020203" pitchFamily="34" charset="0"/>
              </a:rPr>
              <a:t>Trillion</a:t>
            </a:r>
            <a:endParaRPr lang="en-US" sz="5293"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Messages per month </a:t>
            </a:r>
            <a:br>
              <a:rPr lang="en-US" sz="1764" dirty="0">
                <a:solidFill>
                  <a:srgbClr val="0072CC"/>
                </a:solidFill>
                <a:latin typeface="Segoe UI Semibold" panose="020B0702040204020203" pitchFamily="34" charset="0"/>
                <a:cs typeface="Segoe UI Semibold" panose="020B0702040204020203" pitchFamily="34" charset="0"/>
              </a:rPr>
            </a:br>
            <a:r>
              <a:rPr lang="en-US" sz="1764" kern="0" dirty="0">
                <a:solidFill>
                  <a:srgbClr val="0072CC"/>
                </a:solidFill>
                <a:latin typeface="Segoe UI Semibold" panose="020B0702040204020203" pitchFamily="34" charset="0"/>
                <a:cs typeface="Segoe UI Semibold" panose="020B0702040204020203" pitchFamily="34" charset="0"/>
              </a:rPr>
              <a:t>processed by Azure </a:t>
            </a:r>
            <a:r>
              <a:rPr lang="en-US" sz="1764" kern="0" dirty="0" err="1">
                <a:solidFill>
                  <a:srgbClr val="0072CC"/>
                </a:solidFill>
                <a:latin typeface="Segoe UI Semibold" panose="020B0702040204020203" pitchFamily="34" charset="0"/>
                <a:cs typeface="Segoe UI Semibold" panose="020B0702040204020203" pitchFamily="34" charset="0"/>
              </a:rPr>
              <a:t>IoT</a:t>
            </a:r>
            <a:endParaRPr lang="en-US" sz="1764"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42473"/>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2664"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6160"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6160" y="472766"/>
            <a:ext cx="4152665"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kern="0" dirty="0">
                <a:solidFill>
                  <a:schemeClr val="bg1"/>
                </a:solidFill>
                <a:latin typeface="Segoe UI Light"/>
                <a:cs typeface="Segoe UI Semibold" panose="020B0702040204020203" pitchFamily="34" charset="0"/>
              </a:rPr>
              <a:t>&gt;500</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8625"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Users in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4079" y="4540936"/>
            <a:ext cx="3774900" cy="2259300"/>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777</a:t>
            </a:r>
            <a:r>
              <a:rPr lang="en-US" sz="3528" spc="-206" dirty="0">
                <a:solidFill>
                  <a:schemeClr val="bg1"/>
                </a:solidFill>
                <a:latin typeface="Segoe UI Semilight" panose="020B0402040204020203" pitchFamily="34" charset="0"/>
                <a:cs typeface="Segoe UI Semilight" panose="020B0402040204020203" pitchFamily="34" charset="0"/>
              </a:rPr>
              <a:t>Trillion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Storage Transactions</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per day</a:t>
            </a:r>
            <a:br>
              <a:rPr lang="en-US" sz="1764" dirty="0">
                <a:solidFill>
                  <a:srgbClr val="0072CC"/>
                </a:solidFill>
                <a:latin typeface="Segoe UI Semibold" panose="020B0702040204020203" pitchFamily="34" charset="0"/>
                <a:cs typeface="Segoe UI Semibold" panose="020B0702040204020203" pitchFamily="34" charset="0"/>
              </a:rPr>
            </a:br>
            <a:endParaRPr lang="en-US" sz="1764"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4079" y="472766"/>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&gt;1.5</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SQL Databases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2038" y="4540999"/>
            <a:ext cx="4101777"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&gt;40</a:t>
            </a:r>
            <a:r>
              <a:rPr lang="en-US" sz="4312" spc="-206" dirty="0">
                <a:solidFill>
                  <a:schemeClr val="bg1"/>
                </a:solidFill>
                <a:latin typeface="Segoe UI Semilight" panose="020B0402040204020203" pitchFamily="34" charset="0"/>
                <a:cs typeface="Segoe UI Semilight" panose="020B0402040204020203" pitchFamily="34" charset="0"/>
              </a:rPr>
              <a:t>%</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Revenue from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037395"/>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1987" y="2877271"/>
            <a:ext cx="6966870" cy="1185476"/>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6469" kern="0" dirty="0">
                <a:solidFill>
                  <a:schemeClr val="tx1">
                    <a:lumMod val="50000"/>
                  </a:schemeClr>
                </a:solidFill>
              </a:rPr>
              <a:t>Azure momentum</a:t>
            </a:r>
          </a:p>
        </p:txBody>
      </p:sp>
    </p:spTree>
    <p:extLst>
      <p:ext uri="{BB962C8B-B14F-4D97-AF65-F5344CB8AC3E}">
        <p14:creationId xmlns:p14="http://schemas.microsoft.com/office/powerpoint/2010/main" val="463162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379"/>
            <a:ext cx="4147825" cy="68552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62" y="1655048"/>
            <a:ext cx="3878301" cy="3381471"/>
          </a:xfrm>
          <a:prstGeom prst="rect">
            <a:avLst/>
          </a:prstGeom>
          <a:noFill/>
        </p:spPr>
        <p:txBody>
          <a:bodyPr wrap="square" lIns="179238" tIns="143391" rIns="179238" bIns="143391" rtlCol="0">
            <a:spAutoFit/>
          </a:bodyPr>
          <a:lstStyle/>
          <a:p>
            <a:pPr defTabSz="914180">
              <a:spcAft>
                <a:spcPts val="588"/>
              </a:spcAft>
              <a:defRPr/>
            </a:pPr>
            <a:r>
              <a:rPr lang="en-US" sz="9409" dirty="0">
                <a:solidFill>
                  <a:srgbClr val="FFFFFF"/>
                </a:solidFill>
                <a:latin typeface="Segoe UI Light" panose="020B0502040204020203" pitchFamily="34" charset="0"/>
                <a:cs typeface="Segoe UI Light" panose="020B0502040204020203" pitchFamily="34" charset="0"/>
              </a:rPr>
              <a:t>&gt;80% </a:t>
            </a:r>
            <a:r>
              <a:rPr lang="en-US" sz="5881" dirty="0">
                <a:solidFill>
                  <a:srgbClr val="FFFFFF"/>
                </a:solidFill>
                <a:latin typeface="Segoe UI Semilight"/>
                <a:cs typeface="Segoe UI Semibold" panose="020B0702040204020203" pitchFamily="34" charset="0"/>
              </a:rPr>
              <a:t/>
            </a:r>
            <a:br>
              <a:rPr lang="en-US" sz="5881" dirty="0">
                <a:solidFill>
                  <a:srgbClr val="FFFFFF"/>
                </a:solidFill>
                <a:latin typeface="Segoe UI Semilight"/>
                <a:cs typeface="Segoe UI Semibold" panose="020B0702040204020203" pitchFamily="34" charset="0"/>
              </a:rPr>
            </a:br>
            <a:r>
              <a:rPr lang="en-US" sz="3136" dirty="0">
                <a:solidFill>
                  <a:srgbClr val="FFFFFF"/>
                </a:solidFill>
                <a:latin typeface="+mj-lt"/>
                <a:cs typeface="Segoe UI Semibold" panose="020B0702040204020203" pitchFamily="34" charset="0"/>
              </a:rPr>
              <a:t>of Fortune 500 use the Microsoft Cloud</a:t>
            </a:r>
            <a:endParaRPr lang="en-US" sz="3920" dirty="0">
              <a:solidFill>
                <a:srgbClr val="FFFFFF"/>
              </a:solidFill>
              <a:latin typeface="+mj-lt"/>
            </a:endParaRPr>
          </a:p>
          <a:p>
            <a:pPr defTabSz="914180">
              <a:spcAft>
                <a:spcPts val="588"/>
              </a:spcAft>
              <a:defRPr/>
            </a:pPr>
            <a:endParaRPr lang="en-US" sz="3920" dirty="0">
              <a:solidFill>
                <a:srgbClr val="FFFFFF"/>
              </a:solidFill>
              <a:latin typeface="Segoe UI Semilight"/>
            </a:endParaRPr>
          </a:p>
        </p:txBody>
      </p:sp>
      <p:grpSp>
        <p:nvGrpSpPr>
          <p:cNvPr id="5" name="Group 4"/>
          <p:cNvGrpSpPr/>
          <p:nvPr/>
        </p:nvGrpSpPr>
        <p:grpSpPr>
          <a:xfrm>
            <a:off x="4379376" y="310586"/>
            <a:ext cx="7540280" cy="6212930"/>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081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mj-lt"/>
                <a:sym typeface="Wingdings" panose="05000000000000000000" pitchFamily="2" charset="2"/>
              </a:rPr>
              <a:t></a:t>
            </a:r>
            <a:r>
              <a:rPr kumimoji="0" lang="en-US" sz="3199" b="0" i="0" u="none" strike="noStrike" kern="0" cap="none" spc="0" normalizeH="0" baseline="0" noProof="0" dirty="0">
                <a:ln>
                  <a:noFill/>
                </a:ln>
                <a:solidFill>
                  <a:sysClr val="windowText" lastClr="000000"/>
                </a:solidFill>
                <a:effectLst/>
                <a:uLnTx/>
                <a:uFillTx/>
                <a:latin typeface="+mj-lt"/>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Game sessions hosted using Azure</a:t>
            </a:r>
          </a:p>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27012" y="1066800"/>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1084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7337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067" t="24520" r="18258"/>
          <a:stretch/>
        </p:blipFill>
        <p:spPr>
          <a:xfrm>
            <a:off x="9523" y="1553029"/>
            <a:ext cx="4113728" cy="5173452"/>
          </a:xfrm>
          <a:prstGeom prst="rect">
            <a:avLst/>
          </a:prstGeom>
        </p:spPr>
      </p:pic>
      <p:sp>
        <p:nvSpPr>
          <p:cNvPr id="8" name="TextBox 7"/>
          <p:cNvSpPr txBox="1"/>
          <p:nvPr/>
        </p:nvSpPr>
        <p:spPr>
          <a:xfrm>
            <a:off x="3991427" y="1818820"/>
            <a:ext cx="7997371" cy="4708981"/>
          </a:xfrm>
          <a:prstGeom prst="rect">
            <a:avLst/>
          </a:prstGeom>
          <a:noFill/>
        </p:spPr>
        <p:txBody>
          <a:bodyPr wrap="square" rtlCol="0">
            <a:spAutoFit/>
          </a:bodyPr>
          <a:lstStyle/>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Student Internships over Summer</a:t>
            </a: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Innovative Projects</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Employer Registrations now open!</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Register at </a:t>
            </a:r>
            <a:r>
              <a:rPr kumimoji="0" lang="en-US" sz="4000" b="0" i="0" u="sng" strike="noStrike" kern="0" cap="none" spc="0" normalizeH="0" baseline="0" noProof="0" dirty="0" smtClean="0">
                <a:ln>
                  <a:noFill/>
                </a:ln>
                <a:solidFill>
                  <a:schemeClr val="bg1"/>
                </a:solidFill>
                <a:effectLst/>
                <a:uLnTx/>
                <a:uFillTx/>
                <a:latin typeface="+mj-lt"/>
                <a:cs typeface="Segoe UI Light" panose="020B0502040204020203" pitchFamily="34" charset="0"/>
              </a:rPr>
              <a:t>http://msa.ms</a:t>
            </a: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 </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555" y="6035313"/>
            <a:ext cx="2228270" cy="819654"/>
          </a:xfrm>
          <a:prstGeom prst="rect">
            <a:avLst/>
          </a:prstGeom>
        </p:spPr>
      </p:pic>
      <p:pic>
        <p:nvPicPr>
          <p:cNvPr id="10" name="Picture 9"/>
          <p:cNvPicPr>
            <a:picLocks noChangeAspect="1"/>
          </p:cNvPicPr>
          <p:nvPr/>
        </p:nvPicPr>
        <p:blipFill>
          <a:blip r:embed="rId4" cstate="print">
            <a:clrChange>
              <a:clrFrom>
                <a:srgbClr val="5B2D90"/>
              </a:clrFrom>
              <a:clrTo>
                <a:srgbClr val="5B2D90">
                  <a:alpha val="0"/>
                </a:srgbClr>
              </a:clrTo>
            </a:clrChange>
            <a:extLst>
              <a:ext uri="{28A0092B-C50C-407E-A947-70E740481C1C}">
                <a14:useLocalDpi xmlns:a14="http://schemas.microsoft.com/office/drawing/2010/main" val="0"/>
              </a:ext>
            </a:extLst>
          </a:blip>
          <a:stretch>
            <a:fillRect/>
          </a:stretch>
        </p:blipFill>
        <p:spPr>
          <a:xfrm>
            <a:off x="8792107" y="6189293"/>
            <a:ext cx="1168448" cy="511694"/>
          </a:xfrm>
          <a:prstGeom prst="rect">
            <a:avLst/>
          </a:prstGeom>
        </p:spPr>
      </p:pic>
      <p:sp>
        <p:nvSpPr>
          <p:cNvPr id="6" name="Title 1"/>
          <p:cNvSpPr txBox="1">
            <a:spLocks/>
          </p:cNvSpPr>
          <p:nvPr/>
        </p:nvSpPr>
        <p:spPr>
          <a:xfrm>
            <a:off x="2162630" y="597052"/>
            <a:ext cx="8205780" cy="557784"/>
          </a:xfrm>
          <a:prstGeom prst="rect">
            <a:avLst/>
          </a:prstGeom>
        </p:spPr>
        <p:txBody>
          <a:bodyPr vert="horz" lIns="91440" tIns="45720" rIns="91440" bIns="45720" rtlCol="0" anchor="b">
            <a:noAutofit/>
          </a:bodyPr>
          <a:lstStyle>
            <a:lvl1pPr algn="ctr" defTabSz="914126" rtl="0" eaLnBrk="1" latinLnBrk="0" hangingPunct="1">
              <a:lnSpc>
                <a:spcPct val="90000"/>
              </a:lnSpc>
              <a:spcBef>
                <a:spcPct val="0"/>
              </a:spcBef>
              <a:buNone/>
              <a:defRPr sz="5998"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GB" sz="4800" b="1" i="0" u="none" strike="noStrike" kern="1200" cap="none" spc="0" normalizeH="0" baseline="0" noProof="0" dirty="0" smtClean="0">
                <a:ln>
                  <a:noFill/>
                </a:ln>
                <a:solidFill>
                  <a:schemeClr val="bg1"/>
                </a:solidFill>
                <a:effectLst/>
                <a:uLnTx/>
                <a:uFillTx/>
                <a:latin typeface="Segoe UI Semilight" panose="020B0402040204020203" pitchFamily="34" charset="0"/>
                <a:ea typeface="+mj-ea"/>
                <a:cs typeface="Segoe UI Semilight" panose="020B0402040204020203" pitchFamily="34" charset="0"/>
              </a:rPr>
              <a:t>Microsoft Student Accelerator</a:t>
            </a:r>
            <a:endParaRPr kumimoji="0" lang="en-GB" sz="4800" b="1" i="0" u="none" strike="noStrike" kern="1200" cap="none" spc="0" normalizeH="0" baseline="0" noProof="0" dirty="0">
              <a:ln>
                <a:noFill/>
              </a:ln>
              <a:solidFill>
                <a:schemeClr val="bg1"/>
              </a:solidFill>
              <a:effectLst/>
              <a:uLnTx/>
              <a:uFillTx/>
              <a:latin typeface="Segoe UI Semilight" panose="020B0402040204020203" pitchFamily="34" charset="0"/>
              <a:ea typeface="+mj-ea"/>
              <a:cs typeface="Segoe UI Semilight" panose="020B0402040204020203" pitchFamily="34" charset="0"/>
            </a:endParaRPr>
          </a:p>
        </p:txBody>
      </p:sp>
    </p:spTree>
    <p:extLst>
      <p:ext uri="{BB962C8B-B14F-4D97-AF65-F5344CB8AC3E}">
        <p14:creationId xmlns:p14="http://schemas.microsoft.com/office/powerpoint/2010/main" val="7310892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 y="1380"/>
            <a:ext cx="4870581" cy="685524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Oval 3"/>
          <p:cNvSpPr/>
          <p:nvPr/>
        </p:nvSpPr>
        <p:spPr bwMode="auto">
          <a:xfrm>
            <a:off x="3107107" y="964474"/>
            <a:ext cx="1488017" cy="14880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6" name="TextBox 5"/>
          <p:cNvSpPr txBox="1"/>
          <p:nvPr/>
        </p:nvSpPr>
        <p:spPr>
          <a:xfrm>
            <a:off x="343851" y="2706766"/>
            <a:ext cx="4284157" cy="1743524"/>
          </a:xfrm>
          <a:prstGeom prst="rect">
            <a:avLst/>
          </a:prstGeom>
          <a:noFill/>
        </p:spPr>
        <p:txBody>
          <a:bodyPr wrap="square" lIns="179238" tIns="143391" rIns="179238" bIns="143391" rtlCol="0">
            <a:sp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IoT</a:t>
            </a:r>
            <a:r>
              <a:rPr kumimoji="0" lang="en-US" sz="1568" b="0" i="0" u="none" strike="noStrike" kern="0" cap="none" spc="0" normalizeH="0" baseline="0" noProof="0" dirty="0">
                <a:ln>
                  <a:noFill/>
                </a:ln>
                <a:solidFill>
                  <a:srgbClr val="505050">
                    <a:lumMod val="75000"/>
                  </a:srgbClr>
                </a:solidFill>
                <a:effectLst/>
                <a:uLnTx/>
                <a:uFillTx/>
                <a:latin typeface="Segoe UI Semilight"/>
              </a:rPr>
              <a:t> analytics solution used by McDonalds to increase daily customer traffic and drive an uplift in revenue.</a:t>
            </a:r>
          </a:p>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VMob</a:t>
            </a:r>
            <a:r>
              <a:rPr kumimoji="0" lang="en-US" sz="1568" b="0" i="0" u="none" strike="noStrike" kern="0" cap="none" spc="0" normalizeH="0" baseline="0" noProof="0" dirty="0">
                <a:ln>
                  <a:noFill/>
                </a:ln>
                <a:solidFill>
                  <a:srgbClr val="505050">
                    <a:lumMod val="75000"/>
                  </a:srgbClr>
                </a:solidFill>
                <a:effectLst/>
                <a:uLnTx/>
                <a:uFillTx/>
                <a:latin typeface="Segoe UI Semilight"/>
              </a:rPr>
              <a:t> delivers an intelligent personalization platform built using Microsoft Azure and Power BI.</a:t>
            </a:r>
          </a:p>
        </p:txBody>
      </p:sp>
      <p:sp>
        <p:nvSpPr>
          <p:cNvPr id="17" name="Oval 16"/>
          <p:cNvSpPr/>
          <p:nvPr/>
        </p:nvSpPr>
        <p:spPr bwMode="auto">
          <a:xfrm>
            <a:off x="2990666" y="821856"/>
            <a:ext cx="1387120" cy="1387120"/>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dirty="0">
                <a:ln>
                  <a:noFill/>
                </a:ln>
                <a:solidFill>
                  <a:srgbClr val="FFFF00"/>
                </a:solidFill>
                <a:effectLst/>
                <a:uLnTx/>
                <a:uFillTx/>
                <a:latin typeface="Segoe UI Semilight"/>
                <a:ea typeface="Segoe UI" pitchFamily="34" charset="0"/>
                <a:cs typeface="Segoe UI" pitchFamily="34" charset="0"/>
              </a:rPr>
              <a:t>McDonalds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49" y="1258543"/>
            <a:ext cx="1376043" cy="533127"/>
          </a:xfrm>
          <a:prstGeom prst="rect">
            <a:avLst/>
          </a:prstGeom>
        </p:spPr>
      </p:pic>
      <p:sp>
        <p:nvSpPr>
          <p:cNvPr id="20" name="Rectangle 19"/>
          <p:cNvSpPr/>
          <p:nvPr/>
        </p:nvSpPr>
        <p:spPr bwMode="auto">
          <a:xfrm>
            <a:off x="5471272" y="1484096"/>
            <a:ext cx="6100772" cy="371304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 name="Picture 21" descr="VMob McDonald's Front page.PNG"/>
          <p:cNvPicPr>
            <a:picLocks noChangeAspect="1"/>
          </p:cNvPicPr>
          <p:nvPr/>
        </p:nvPicPr>
        <p:blipFill rotWithShape="1">
          <a:blip r:embed="rId4">
            <a:extLst>
              <a:ext uri="{28A0092B-C50C-407E-A947-70E740481C1C}">
                <a14:useLocalDpi xmlns:a14="http://schemas.microsoft.com/office/drawing/2010/main" val="0"/>
              </a:ext>
            </a:extLst>
          </a:blip>
          <a:srcRect r="21472" b="17564"/>
          <a:stretch/>
        </p:blipFill>
        <p:spPr>
          <a:xfrm>
            <a:off x="5526306" y="1599373"/>
            <a:ext cx="6023754" cy="3578206"/>
          </a:xfrm>
          <a:prstGeom prst="rect">
            <a:avLst/>
          </a:prstGeom>
        </p:spPr>
      </p:pic>
      <p:sp>
        <p:nvSpPr>
          <p:cNvPr id="24" name="TextBox 23"/>
          <p:cNvSpPr txBox="1"/>
          <p:nvPr/>
        </p:nvSpPr>
        <p:spPr>
          <a:xfrm>
            <a:off x="343851" y="4450290"/>
            <a:ext cx="4018343" cy="1006811"/>
          </a:xfrm>
          <a:prstGeom prst="rect">
            <a:avLst/>
          </a:prstGeom>
          <a:noFill/>
        </p:spPr>
        <p:txBody>
          <a:bodyPr wrap="square" lIns="179238" tIns="143391" rIns="179238" bIns="143391" rtlCol="0">
            <a:no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2744" b="0" i="0" u="none" strike="noStrike" kern="0" cap="none" spc="0" normalizeH="0" baseline="0" noProof="0" dirty="0">
                <a:ln>
                  <a:noFill/>
                </a:ln>
                <a:solidFill>
                  <a:srgbClr val="505050">
                    <a:lumMod val="75000"/>
                  </a:srgbClr>
                </a:solidFill>
                <a:effectLst/>
                <a:uLnTx/>
                <a:uFillTx/>
                <a:latin typeface="Segoe UI Semilight"/>
              </a:rPr>
              <a:t>Scott Bradley</a:t>
            </a:r>
            <a:br>
              <a:rPr kumimoji="0" lang="en-US" sz="2744" b="0" i="0" u="none" strike="noStrike" kern="0" cap="none" spc="0" normalizeH="0" baseline="0" noProof="0" dirty="0">
                <a:ln>
                  <a:noFill/>
                </a:ln>
                <a:solidFill>
                  <a:srgbClr val="505050">
                    <a:lumMod val="75000"/>
                  </a:srgbClr>
                </a:solidFill>
                <a:effectLst/>
                <a:uLnTx/>
                <a:uFillTx/>
                <a:latin typeface="Segoe UI Semilight"/>
              </a:rPr>
            </a:br>
            <a:r>
              <a:rPr kumimoji="0" lang="en-US" sz="1960" b="0" i="0" u="none" strike="noStrike" kern="0" cap="none" spc="0" normalizeH="0" baseline="0" noProof="0" dirty="0">
                <a:ln>
                  <a:noFill/>
                </a:ln>
                <a:solidFill>
                  <a:srgbClr val="505050">
                    <a:lumMod val="75000"/>
                  </a:srgbClr>
                </a:solidFill>
                <a:effectLst/>
                <a:uLnTx/>
                <a:uFillTx/>
                <a:latin typeface="Segoe UI Semilight"/>
              </a:rPr>
              <a:t>CEO, </a:t>
            </a:r>
            <a:r>
              <a:rPr kumimoji="0" lang="en-US" sz="1960" b="0" i="0" u="none" strike="noStrike" kern="0" cap="none" spc="0" normalizeH="0" baseline="0" noProof="0" dirty="0" err="1">
                <a:ln>
                  <a:noFill/>
                </a:ln>
                <a:solidFill>
                  <a:srgbClr val="505050">
                    <a:lumMod val="75000"/>
                  </a:srgbClr>
                </a:solidFill>
                <a:effectLst/>
                <a:uLnTx/>
                <a:uFillTx/>
                <a:latin typeface="Segoe UI Semilight"/>
              </a:rPr>
              <a:t>VMob</a:t>
            </a:r>
            <a:endParaRPr kumimoji="0" lang="en-US" sz="1960" b="0" i="0" u="none" strike="noStrike" kern="0" cap="none" spc="0" normalizeH="0" baseline="0" noProof="0" dirty="0">
              <a:ln>
                <a:noFill/>
              </a:ln>
              <a:solidFill>
                <a:srgbClr val="505050">
                  <a:lumMod val="75000"/>
                </a:srgbClr>
              </a:solidFill>
              <a:effectLst/>
              <a:uLnTx/>
              <a:uFillTx/>
              <a:latin typeface="Segoe UI Semilight"/>
            </a:endParaRPr>
          </a:p>
        </p:txBody>
      </p:sp>
      <p:sp>
        <p:nvSpPr>
          <p:cNvPr id="5" name="TextBox 4"/>
          <p:cNvSpPr txBox="1"/>
          <p:nvPr/>
        </p:nvSpPr>
        <p:spPr>
          <a:xfrm>
            <a:off x="5318743" y="5179004"/>
            <a:ext cx="2000993" cy="452472"/>
          </a:xfrm>
          <a:prstGeom prst="rect">
            <a:avLst/>
          </a:prstGeom>
          <a:noFill/>
        </p:spPr>
        <p:txBody>
          <a:bodyPr wrap="none" lIns="179238" tIns="143391" rIns="179238" bIns="143391"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FFFFFF">
                    <a:lumMod val="50000"/>
                  </a:srgbClr>
                </a:solidFill>
                <a:effectLst/>
                <a:uLnTx/>
                <a:uFillTx/>
                <a:latin typeface="Segoe UI Semilight"/>
              </a:rPr>
              <a:t>Not actual customer data</a:t>
            </a:r>
          </a:p>
        </p:txBody>
      </p:sp>
      <p:cxnSp>
        <p:nvCxnSpPr>
          <p:cNvPr id="36" name="Straight Connector 35"/>
          <p:cNvCxnSpPr/>
          <p:nvPr/>
        </p:nvCxnSpPr>
        <p:spPr>
          <a:xfrm>
            <a:off x="516311" y="4451151"/>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6311" y="2712064"/>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471272" y="1143480"/>
            <a:ext cx="6100772" cy="345327"/>
            <a:chOff x="5582436" y="1165305"/>
            <a:chExt cx="6224726" cy="352343"/>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436" y="1165305"/>
              <a:ext cx="6224726" cy="352343"/>
            </a:xfrm>
            <a:prstGeom prst="rect">
              <a:avLst/>
            </a:prstGeom>
          </p:spPr>
        </p:pic>
        <p:sp>
          <p:nvSpPr>
            <p:cNvPr id="7" name="TextBox 6"/>
            <p:cNvSpPr txBox="1"/>
            <p:nvPr/>
          </p:nvSpPr>
          <p:spPr>
            <a:xfrm>
              <a:off x="5732871" y="1207953"/>
              <a:ext cx="611640" cy="69250"/>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90" b="0" i="0" u="none" strike="noStrike" kern="0" cap="none" spc="0" normalizeH="0" baseline="0" noProof="0" dirty="0">
                  <a:ln>
                    <a:noFill/>
                  </a:ln>
                  <a:solidFill>
                    <a:srgbClr val="666666"/>
                  </a:solidFill>
                  <a:effectLst/>
                  <a:uLnTx/>
                  <a:uFillTx/>
                  <a:latin typeface="Segoe UI Semilight"/>
                </a:rPr>
                <a:t>Portal – Power BI</a:t>
              </a:r>
            </a:p>
          </p:txBody>
        </p:sp>
        <p:sp>
          <p:nvSpPr>
            <p:cNvPr id="19" name="TextBox 18"/>
            <p:cNvSpPr txBox="1"/>
            <p:nvPr/>
          </p:nvSpPr>
          <p:spPr>
            <a:xfrm>
              <a:off x="6492735" y="1384875"/>
              <a:ext cx="840240" cy="62325"/>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41"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http</a:t>
              </a:r>
              <a:r>
                <a:rPr kumimoji="0" lang="en-US" sz="441" b="0" i="0" u="none" strike="noStrike" kern="0" cap="none" spc="0" normalizeH="0" baseline="0" noProof="0" dirty="0">
                  <a:ln>
                    <a:noFill/>
                  </a:ln>
                  <a:solidFill>
                    <a:srgbClr val="666666"/>
                  </a:solidFill>
                  <a:effectLst/>
                  <a:uLnTx/>
                  <a:uFillTx/>
                  <a:latin typeface="Segoe UI Semibold" panose="020B0702040204020203" pitchFamily="34" charset="0"/>
                  <a:cs typeface="Segoe UI Semibold" panose="020B0702040204020203" pitchFamily="34" charset="0"/>
                </a:rPr>
                <a:t>://</a:t>
              </a:r>
              <a:r>
                <a:rPr kumimoji="0" lang="en-US" sz="441" b="0" i="0" u="none" strike="noStrike" kern="0" cap="none" spc="0" normalizeH="0" baseline="0" noProof="0" dirty="0">
                  <a:ln>
                    <a:noFill/>
                  </a:ln>
                  <a:solidFill>
                    <a:srgbClr val="A1A1A1"/>
                  </a:solidFill>
                  <a:effectLst/>
                  <a:uLnTx/>
                  <a:uFillTx/>
                  <a:latin typeface="Segoe UI Semibold" panose="020B0702040204020203" pitchFamily="34" charset="0"/>
                  <a:cs typeface="Segoe UI Semibold" panose="020B0702040204020203" pitchFamily="34" charset="0"/>
                </a:rPr>
                <a:t>portal.</a:t>
              </a:r>
              <a:r>
                <a:rPr kumimoji="0" lang="en-US" sz="441" b="0" i="0" u="none" strike="noStrike" kern="0" cap="none" spc="0" normalizeH="0" baseline="0" noProof="0" dirty="0">
                  <a:ln>
                    <a:noFill/>
                  </a:ln>
                  <a:solidFill>
                    <a:srgbClr val="535353"/>
                  </a:solidFill>
                  <a:effectLst/>
                  <a:uLnTx/>
                  <a:uFillTx/>
                  <a:latin typeface="Segoe UI Semibold" panose="020B0702040204020203" pitchFamily="34" charset="0"/>
                  <a:cs typeface="Segoe UI Semibold" panose="020B0702040204020203" pitchFamily="34" charset="0"/>
                </a:rPr>
                <a:t>powerbi.com</a:t>
              </a:r>
            </a:p>
          </p:txBody>
        </p:sp>
      </p:grpSp>
      <p:sp>
        <p:nvSpPr>
          <p:cNvPr id="21" name="Cross 20"/>
          <p:cNvSpPr/>
          <p:nvPr/>
        </p:nvSpPr>
        <p:spPr bwMode="auto">
          <a:xfrm>
            <a:off x="2274524" y="1384953"/>
            <a:ext cx="385267" cy="385267"/>
          </a:xfrm>
          <a:prstGeom prst="plus">
            <a:avLst>
              <a:gd name="adj" fmla="val 4791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26" name="FA785C79-DDF5-4513-AC54-23F79467B6C1" descr="cid:image001.png@01D0BCFC.3914CF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861" y="1791670"/>
            <a:ext cx="2108742" cy="38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3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1000" fill="hold"/>
                                        <p:tgtEl>
                                          <p:spTgt spid="1026"/>
                                        </p:tgtEl>
                                        <p:attrNameLst>
                                          <p:attrName>ppt_x</p:attrName>
                                        </p:attrNameLst>
                                      </p:cBhvr>
                                      <p:tavLst>
                                        <p:tav tm="0">
                                          <p:val>
                                            <p:strVal val="1+#ppt_w/2"/>
                                          </p:val>
                                        </p:tav>
                                        <p:tav tm="100000">
                                          <p:val>
                                            <p:strVal val="#ppt_x"/>
                                          </p:val>
                                        </p:tav>
                                      </p:tavLst>
                                    </p:anim>
                                    <p:anim calcmode="lin" valueType="num">
                                      <p:cBhvr additive="base">
                                        <p:cTn id="20" dur="1000" fill="hold"/>
                                        <p:tgtEl>
                                          <p:spTgt spid="1026"/>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7899" y="4491342"/>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3070093"/>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3781200"/>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7899" y="2355077"/>
            <a:ext cx="11053027" cy="703250"/>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45887529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1271" y="2905637"/>
            <a:ext cx="1139816" cy="1139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 y="1380"/>
            <a:ext cx="4301719" cy="68552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4173" y="-48500892"/>
          <a:ext cx="7214652" cy="56090377"/>
        </p:xfrm>
        <a:graphic>
          <a:graphicData uri="http://schemas.openxmlformats.org/drawingml/2006/table">
            <a:tbl>
              <a:tblPr/>
              <a:tblGrid>
                <a:gridCol w="7214652">
                  <a:extLst>
                    <a:ext uri="{9D8B030D-6E8A-4147-A177-3AD203B41FA5}">
                      <a16:colId xmlns:a16="http://schemas.microsoft.com/office/drawing/2014/main" val="1075190229"/>
                    </a:ext>
                  </a:extLst>
                </a:gridCol>
              </a:tblGrid>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36902168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38">
                    <a:lnL>
                      <a:noFill/>
                    </a:lnL>
                    <a:lnR>
                      <a:noFill/>
                    </a:lnR>
                    <a:lnT>
                      <a:noFill/>
                    </a:lnT>
                    <a:lnB>
                      <a:noFill/>
                    </a:lnB>
                  </a:tcPr>
                </a:tc>
                <a:extLst>
                  <a:ext uri="{0D108BD9-81ED-4DB2-BD59-A6C34878D82A}">
                    <a16:rowId xmlns:a16="http://schemas.microsoft.com/office/drawing/2014/main" val="207610893"/>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38">
                    <a:lnL>
                      <a:noFill/>
                    </a:lnL>
                    <a:lnR>
                      <a:noFill/>
                    </a:lnR>
                    <a:lnT>
                      <a:noFill/>
                    </a:lnT>
                    <a:lnB>
                      <a:noFill/>
                    </a:lnB>
                  </a:tcPr>
                </a:tc>
                <a:extLst>
                  <a:ext uri="{0D108BD9-81ED-4DB2-BD59-A6C34878D82A}">
                    <a16:rowId xmlns:a16="http://schemas.microsoft.com/office/drawing/2014/main" val="22543443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38">
                    <a:lnL>
                      <a:noFill/>
                    </a:lnL>
                    <a:lnR>
                      <a:noFill/>
                    </a:lnR>
                    <a:lnT>
                      <a:noFill/>
                    </a:lnT>
                    <a:lnB>
                      <a:noFill/>
                    </a:lnB>
                  </a:tcPr>
                </a:tc>
                <a:extLst>
                  <a:ext uri="{0D108BD9-81ED-4DB2-BD59-A6C34878D82A}">
                    <a16:rowId xmlns:a16="http://schemas.microsoft.com/office/drawing/2014/main" val="260792523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38">
                    <a:lnL>
                      <a:noFill/>
                    </a:lnL>
                    <a:lnR>
                      <a:noFill/>
                    </a:lnR>
                    <a:lnT>
                      <a:noFill/>
                    </a:lnT>
                    <a:lnB>
                      <a:noFill/>
                    </a:lnB>
                  </a:tcPr>
                </a:tc>
                <a:extLst>
                  <a:ext uri="{0D108BD9-81ED-4DB2-BD59-A6C34878D82A}">
                    <a16:rowId xmlns:a16="http://schemas.microsoft.com/office/drawing/2014/main" val="30671028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38">
                    <a:lnL>
                      <a:noFill/>
                    </a:lnL>
                    <a:lnR>
                      <a:noFill/>
                    </a:lnR>
                    <a:lnT>
                      <a:noFill/>
                    </a:lnT>
                    <a:lnB>
                      <a:noFill/>
                    </a:lnB>
                  </a:tcPr>
                </a:tc>
                <a:extLst>
                  <a:ext uri="{0D108BD9-81ED-4DB2-BD59-A6C34878D82A}">
                    <a16:rowId xmlns:a16="http://schemas.microsoft.com/office/drawing/2014/main" val="156887356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38">
                    <a:lnL>
                      <a:noFill/>
                    </a:lnL>
                    <a:lnR>
                      <a:noFill/>
                    </a:lnR>
                    <a:lnT>
                      <a:noFill/>
                    </a:lnT>
                    <a:lnB>
                      <a:noFill/>
                    </a:lnB>
                  </a:tcPr>
                </a:tc>
                <a:extLst>
                  <a:ext uri="{0D108BD9-81ED-4DB2-BD59-A6C34878D82A}">
                    <a16:rowId xmlns:a16="http://schemas.microsoft.com/office/drawing/2014/main" val="30932062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38">
                    <a:lnL>
                      <a:noFill/>
                    </a:lnL>
                    <a:lnR>
                      <a:noFill/>
                    </a:lnR>
                    <a:lnT>
                      <a:noFill/>
                    </a:lnT>
                    <a:lnB>
                      <a:noFill/>
                    </a:lnB>
                  </a:tcPr>
                </a:tc>
                <a:extLst>
                  <a:ext uri="{0D108BD9-81ED-4DB2-BD59-A6C34878D82A}">
                    <a16:rowId xmlns:a16="http://schemas.microsoft.com/office/drawing/2014/main" val="7457522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38">
                    <a:lnL>
                      <a:noFill/>
                    </a:lnL>
                    <a:lnR>
                      <a:noFill/>
                    </a:lnR>
                    <a:lnT>
                      <a:noFill/>
                    </a:lnT>
                    <a:lnB>
                      <a:noFill/>
                    </a:lnB>
                  </a:tcPr>
                </a:tc>
                <a:extLst>
                  <a:ext uri="{0D108BD9-81ED-4DB2-BD59-A6C34878D82A}">
                    <a16:rowId xmlns:a16="http://schemas.microsoft.com/office/drawing/2014/main" val="23613778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38">
                    <a:lnL>
                      <a:noFill/>
                    </a:lnL>
                    <a:lnR>
                      <a:noFill/>
                    </a:lnR>
                    <a:lnT>
                      <a:noFill/>
                    </a:lnT>
                    <a:lnB>
                      <a:noFill/>
                    </a:lnB>
                  </a:tcPr>
                </a:tc>
                <a:extLst>
                  <a:ext uri="{0D108BD9-81ED-4DB2-BD59-A6C34878D82A}">
                    <a16:rowId xmlns:a16="http://schemas.microsoft.com/office/drawing/2014/main" val="60464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38">
                    <a:lnL>
                      <a:noFill/>
                    </a:lnL>
                    <a:lnR>
                      <a:noFill/>
                    </a:lnR>
                    <a:lnT>
                      <a:noFill/>
                    </a:lnT>
                    <a:lnB>
                      <a:noFill/>
                    </a:lnB>
                  </a:tcPr>
                </a:tc>
                <a:extLst>
                  <a:ext uri="{0D108BD9-81ED-4DB2-BD59-A6C34878D82A}">
                    <a16:rowId xmlns:a16="http://schemas.microsoft.com/office/drawing/2014/main" val="285574281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38">
                    <a:lnL>
                      <a:noFill/>
                    </a:lnL>
                    <a:lnR>
                      <a:noFill/>
                    </a:lnR>
                    <a:lnT>
                      <a:noFill/>
                    </a:lnT>
                    <a:lnB>
                      <a:noFill/>
                    </a:lnB>
                  </a:tcPr>
                </a:tc>
                <a:extLst>
                  <a:ext uri="{0D108BD9-81ED-4DB2-BD59-A6C34878D82A}">
                    <a16:rowId xmlns:a16="http://schemas.microsoft.com/office/drawing/2014/main" val="11800867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38">
                    <a:lnL>
                      <a:noFill/>
                    </a:lnL>
                    <a:lnR>
                      <a:noFill/>
                    </a:lnR>
                    <a:lnT>
                      <a:noFill/>
                    </a:lnT>
                    <a:lnB>
                      <a:noFill/>
                    </a:lnB>
                  </a:tcPr>
                </a:tc>
                <a:extLst>
                  <a:ext uri="{0D108BD9-81ED-4DB2-BD59-A6C34878D82A}">
                    <a16:rowId xmlns:a16="http://schemas.microsoft.com/office/drawing/2014/main" val="3125881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38">
                    <a:lnL>
                      <a:noFill/>
                    </a:lnL>
                    <a:lnR>
                      <a:noFill/>
                    </a:lnR>
                    <a:lnT>
                      <a:noFill/>
                    </a:lnT>
                    <a:lnB>
                      <a:noFill/>
                    </a:lnB>
                  </a:tcPr>
                </a:tc>
                <a:extLst>
                  <a:ext uri="{0D108BD9-81ED-4DB2-BD59-A6C34878D82A}">
                    <a16:rowId xmlns:a16="http://schemas.microsoft.com/office/drawing/2014/main" val="2621743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38">
                    <a:lnL>
                      <a:noFill/>
                    </a:lnL>
                    <a:lnR>
                      <a:noFill/>
                    </a:lnR>
                    <a:lnT>
                      <a:noFill/>
                    </a:lnT>
                    <a:lnB>
                      <a:noFill/>
                    </a:lnB>
                  </a:tcPr>
                </a:tc>
                <a:extLst>
                  <a:ext uri="{0D108BD9-81ED-4DB2-BD59-A6C34878D82A}">
                    <a16:rowId xmlns:a16="http://schemas.microsoft.com/office/drawing/2014/main" val="52403889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38">
                    <a:lnL>
                      <a:noFill/>
                    </a:lnL>
                    <a:lnR>
                      <a:noFill/>
                    </a:lnR>
                    <a:lnT>
                      <a:noFill/>
                    </a:lnT>
                    <a:lnB>
                      <a:noFill/>
                    </a:lnB>
                  </a:tcPr>
                </a:tc>
                <a:extLst>
                  <a:ext uri="{0D108BD9-81ED-4DB2-BD59-A6C34878D82A}">
                    <a16:rowId xmlns:a16="http://schemas.microsoft.com/office/drawing/2014/main" val="347061320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38">
                    <a:lnL>
                      <a:noFill/>
                    </a:lnL>
                    <a:lnR>
                      <a:noFill/>
                    </a:lnR>
                    <a:lnT>
                      <a:noFill/>
                    </a:lnT>
                    <a:lnB>
                      <a:noFill/>
                    </a:lnB>
                  </a:tcPr>
                </a:tc>
                <a:extLst>
                  <a:ext uri="{0D108BD9-81ED-4DB2-BD59-A6C34878D82A}">
                    <a16:rowId xmlns:a16="http://schemas.microsoft.com/office/drawing/2014/main" val="305011708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38">
                    <a:lnL>
                      <a:noFill/>
                    </a:lnL>
                    <a:lnR>
                      <a:noFill/>
                    </a:lnR>
                    <a:lnT>
                      <a:noFill/>
                    </a:lnT>
                    <a:lnB>
                      <a:noFill/>
                    </a:lnB>
                  </a:tcPr>
                </a:tc>
                <a:extLst>
                  <a:ext uri="{0D108BD9-81ED-4DB2-BD59-A6C34878D82A}">
                    <a16:rowId xmlns:a16="http://schemas.microsoft.com/office/drawing/2014/main" val="188851639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38">
                    <a:lnL>
                      <a:noFill/>
                    </a:lnL>
                    <a:lnR>
                      <a:noFill/>
                    </a:lnR>
                    <a:lnT>
                      <a:noFill/>
                    </a:lnT>
                    <a:lnB>
                      <a:noFill/>
                    </a:lnB>
                  </a:tcPr>
                </a:tc>
                <a:extLst>
                  <a:ext uri="{0D108BD9-81ED-4DB2-BD59-A6C34878D82A}">
                    <a16:rowId xmlns:a16="http://schemas.microsoft.com/office/drawing/2014/main" val="3999138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38">
                    <a:lnL>
                      <a:noFill/>
                    </a:lnL>
                    <a:lnR>
                      <a:noFill/>
                    </a:lnR>
                    <a:lnT>
                      <a:noFill/>
                    </a:lnT>
                    <a:lnB>
                      <a:noFill/>
                    </a:lnB>
                  </a:tcPr>
                </a:tc>
                <a:extLst>
                  <a:ext uri="{0D108BD9-81ED-4DB2-BD59-A6C34878D82A}">
                    <a16:rowId xmlns:a16="http://schemas.microsoft.com/office/drawing/2014/main" val="5590213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38">
                    <a:lnL>
                      <a:noFill/>
                    </a:lnL>
                    <a:lnR>
                      <a:noFill/>
                    </a:lnR>
                    <a:lnT>
                      <a:noFill/>
                    </a:lnT>
                    <a:lnB>
                      <a:noFill/>
                    </a:lnB>
                  </a:tcPr>
                </a:tc>
                <a:extLst>
                  <a:ext uri="{0D108BD9-81ED-4DB2-BD59-A6C34878D82A}">
                    <a16:rowId xmlns:a16="http://schemas.microsoft.com/office/drawing/2014/main" val="7765121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38">
                    <a:lnL>
                      <a:noFill/>
                    </a:lnL>
                    <a:lnR>
                      <a:noFill/>
                    </a:lnR>
                    <a:lnT>
                      <a:noFill/>
                    </a:lnT>
                    <a:lnB>
                      <a:noFill/>
                    </a:lnB>
                  </a:tcPr>
                </a:tc>
                <a:extLst>
                  <a:ext uri="{0D108BD9-81ED-4DB2-BD59-A6C34878D82A}">
                    <a16:rowId xmlns:a16="http://schemas.microsoft.com/office/drawing/2014/main" val="38804490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38">
                    <a:lnL>
                      <a:noFill/>
                    </a:lnL>
                    <a:lnR>
                      <a:noFill/>
                    </a:lnR>
                    <a:lnT>
                      <a:noFill/>
                    </a:lnT>
                    <a:lnB>
                      <a:noFill/>
                    </a:lnB>
                  </a:tcPr>
                </a:tc>
                <a:extLst>
                  <a:ext uri="{0D108BD9-81ED-4DB2-BD59-A6C34878D82A}">
                    <a16:rowId xmlns:a16="http://schemas.microsoft.com/office/drawing/2014/main" val="41290439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38">
                    <a:lnL>
                      <a:noFill/>
                    </a:lnL>
                    <a:lnR>
                      <a:noFill/>
                    </a:lnR>
                    <a:lnT>
                      <a:noFill/>
                    </a:lnT>
                    <a:lnB>
                      <a:noFill/>
                    </a:lnB>
                  </a:tcPr>
                </a:tc>
                <a:extLst>
                  <a:ext uri="{0D108BD9-81ED-4DB2-BD59-A6C34878D82A}">
                    <a16:rowId xmlns:a16="http://schemas.microsoft.com/office/drawing/2014/main" val="179642918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38">
                    <a:lnL>
                      <a:noFill/>
                    </a:lnL>
                    <a:lnR>
                      <a:noFill/>
                    </a:lnR>
                    <a:lnT>
                      <a:noFill/>
                    </a:lnT>
                    <a:lnB>
                      <a:noFill/>
                    </a:lnB>
                  </a:tcPr>
                </a:tc>
                <a:extLst>
                  <a:ext uri="{0D108BD9-81ED-4DB2-BD59-A6C34878D82A}">
                    <a16:rowId xmlns:a16="http://schemas.microsoft.com/office/drawing/2014/main" val="394230297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38">
                    <a:lnL>
                      <a:noFill/>
                    </a:lnL>
                    <a:lnR>
                      <a:noFill/>
                    </a:lnR>
                    <a:lnT>
                      <a:noFill/>
                    </a:lnT>
                    <a:lnB>
                      <a:noFill/>
                    </a:lnB>
                  </a:tcPr>
                </a:tc>
                <a:extLst>
                  <a:ext uri="{0D108BD9-81ED-4DB2-BD59-A6C34878D82A}">
                    <a16:rowId xmlns:a16="http://schemas.microsoft.com/office/drawing/2014/main" val="29367728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38">
                    <a:lnL>
                      <a:noFill/>
                    </a:lnL>
                    <a:lnR>
                      <a:noFill/>
                    </a:lnR>
                    <a:lnT>
                      <a:noFill/>
                    </a:lnT>
                    <a:lnB>
                      <a:noFill/>
                    </a:lnB>
                  </a:tcPr>
                </a:tc>
                <a:extLst>
                  <a:ext uri="{0D108BD9-81ED-4DB2-BD59-A6C34878D82A}">
                    <a16:rowId xmlns:a16="http://schemas.microsoft.com/office/drawing/2014/main" val="5098132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38">
                    <a:lnL>
                      <a:noFill/>
                    </a:lnL>
                    <a:lnR>
                      <a:noFill/>
                    </a:lnR>
                    <a:lnT>
                      <a:noFill/>
                    </a:lnT>
                    <a:lnB>
                      <a:noFill/>
                    </a:lnB>
                  </a:tcPr>
                </a:tc>
                <a:extLst>
                  <a:ext uri="{0D108BD9-81ED-4DB2-BD59-A6C34878D82A}">
                    <a16:rowId xmlns:a16="http://schemas.microsoft.com/office/drawing/2014/main" val="25104115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38">
                    <a:lnL>
                      <a:noFill/>
                    </a:lnL>
                    <a:lnR>
                      <a:noFill/>
                    </a:lnR>
                    <a:lnT>
                      <a:noFill/>
                    </a:lnT>
                    <a:lnB>
                      <a:noFill/>
                    </a:lnB>
                  </a:tcPr>
                </a:tc>
                <a:extLst>
                  <a:ext uri="{0D108BD9-81ED-4DB2-BD59-A6C34878D82A}">
                    <a16:rowId xmlns:a16="http://schemas.microsoft.com/office/drawing/2014/main" val="12146514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38">
                    <a:lnL>
                      <a:noFill/>
                    </a:lnL>
                    <a:lnR>
                      <a:noFill/>
                    </a:lnR>
                    <a:lnT>
                      <a:noFill/>
                    </a:lnT>
                    <a:lnB>
                      <a:noFill/>
                    </a:lnB>
                  </a:tcPr>
                </a:tc>
                <a:extLst>
                  <a:ext uri="{0D108BD9-81ED-4DB2-BD59-A6C34878D82A}">
                    <a16:rowId xmlns:a16="http://schemas.microsoft.com/office/drawing/2014/main" val="21838287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38">
                    <a:lnL>
                      <a:noFill/>
                    </a:lnL>
                    <a:lnR>
                      <a:noFill/>
                    </a:lnR>
                    <a:lnT>
                      <a:noFill/>
                    </a:lnT>
                    <a:lnB>
                      <a:noFill/>
                    </a:lnB>
                  </a:tcPr>
                </a:tc>
                <a:extLst>
                  <a:ext uri="{0D108BD9-81ED-4DB2-BD59-A6C34878D82A}">
                    <a16:rowId xmlns:a16="http://schemas.microsoft.com/office/drawing/2014/main" val="241181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38">
                    <a:lnL>
                      <a:noFill/>
                    </a:lnL>
                    <a:lnR>
                      <a:noFill/>
                    </a:lnR>
                    <a:lnT>
                      <a:noFill/>
                    </a:lnT>
                    <a:lnB>
                      <a:noFill/>
                    </a:lnB>
                  </a:tcPr>
                </a:tc>
                <a:extLst>
                  <a:ext uri="{0D108BD9-81ED-4DB2-BD59-A6C34878D82A}">
                    <a16:rowId xmlns:a16="http://schemas.microsoft.com/office/drawing/2014/main" val="25846647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38">
                    <a:lnL>
                      <a:noFill/>
                    </a:lnL>
                    <a:lnR>
                      <a:noFill/>
                    </a:lnR>
                    <a:lnT>
                      <a:noFill/>
                    </a:lnT>
                    <a:lnB>
                      <a:noFill/>
                    </a:lnB>
                  </a:tcPr>
                </a:tc>
                <a:extLst>
                  <a:ext uri="{0D108BD9-81ED-4DB2-BD59-A6C34878D82A}">
                    <a16:rowId xmlns:a16="http://schemas.microsoft.com/office/drawing/2014/main" val="70778567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38">
                    <a:lnL>
                      <a:noFill/>
                    </a:lnL>
                    <a:lnR>
                      <a:noFill/>
                    </a:lnR>
                    <a:lnT>
                      <a:noFill/>
                    </a:lnT>
                    <a:lnB>
                      <a:noFill/>
                    </a:lnB>
                  </a:tcPr>
                </a:tc>
                <a:extLst>
                  <a:ext uri="{0D108BD9-81ED-4DB2-BD59-A6C34878D82A}">
                    <a16:rowId xmlns:a16="http://schemas.microsoft.com/office/drawing/2014/main" val="32375388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38">
                    <a:lnL>
                      <a:noFill/>
                    </a:lnL>
                    <a:lnR>
                      <a:noFill/>
                    </a:lnR>
                    <a:lnT>
                      <a:noFill/>
                    </a:lnT>
                    <a:lnB>
                      <a:noFill/>
                    </a:lnB>
                  </a:tcPr>
                </a:tc>
                <a:extLst>
                  <a:ext uri="{0D108BD9-81ED-4DB2-BD59-A6C34878D82A}">
                    <a16:rowId xmlns:a16="http://schemas.microsoft.com/office/drawing/2014/main" val="100551809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38">
                    <a:lnL>
                      <a:noFill/>
                    </a:lnL>
                    <a:lnR>
                      <a:noFill/>
                    </a:lnR>
                    <a:lnT>
                      <a:noFill/>
                    </a:lnT>
                    <a:lnB>
                      <a:noFill/>
                    </a:lnB>
                  </a:tcPr>
                </a:tc>
                <a:extLst>
                  <a:ext uri="{0D108BD9-81ED-4DB2-BD59-A6C34878D82A}">
                    <a16:rowId xmlns:a16="http://schemas.microsoft.com/office/drawing/2014/main" val="357035653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38">
                    <a:lnL>
                      <a:noFill/>
                    </a:lnL>
                    <a:lnR>
                      <a:noFill/>
                    </a:lnR>
                    <a:lnT>
                      <a:noFill/>
                    </a:lnT>
                    <a:lnB>
                      <a:noFill/>
                    </a:lnB>
                  </a:tcPr>
                </a:tc>
                <a:extLst>
                  <a:ext uri="{0D108BD9-81ED-4DB2-BD59-A6C34878D82A}">
                    <a16:rowId xmlns:a16="http://schemas.microsoft.com/office/drawing/2014/main" val="261617544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38">
                    <a:lnL>
                      <a:noFill/>
                    </a:lnL>
                    <a:lnR>
                      <a:noFill/>
                    </a:lnR>
                    <a:lnT>
                      <a:noFill/>
                    </a:lnT>
                    <a:lnB>
                      <a:noFill/>
                    </a:lnB>
                  </a:tcPr>
                </a:tc>
                <a:extLst>
                  <a:ext uri="{0D108BD9-81ED-4DB2-BD59-A6C34878D82A}">
                    <a16:rowId xmlns:a16="http://schemas.microsoft.com/office/drawing/2014/main" val="3526630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38">
                    <a:lnL>
                      <a:noFill/>
                    </a:lnL>
                    <a:lnR>
                      <a:noFill/>
                    </a:lnR>
                    <a:lnT>
                      <a:noFill/>
                    </a:lnT>
                    <a:lnB>
                      <a:noFill/>
                    </a:lnB>
                  </a:tcPr>
                </a:tc>
                <a:extLst>
                  <a:ext uri="{0D108BD9-81ED-4DB2-BD59-A6C34878D82A}">
                    <a16:rowId xmlns:a16="http://schemas.microsoft.com/office/drawing/2014/main" val="20195678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38">
                    <a:lnL>
                      <a:noFill/>
                    </a:lnL>
                    <a:lnR>
                      <a:noFill/>
                    </a:lnR>
                    <a:lnT>
                      <a:noFill/>
                    </a:lnT>
                    <a:lnB>
                      <a:noFill/>
                    </a:lnB>
                  </a:tcPr>
                </a:tc>
                <a:extLst>
                  <a:ext uri="{0D108BD9-81ED-4DB2-BD59-A6C34878D82A}">
                    <a16:rowId xmlns:a16="http://schemas.microsoft.com/office/drawing/2014/main" val="194923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38">
                    <a:lnL>
                      <a:noFill/>
                    </a:lnL>
                    <a:lnR>
                      <a:noFill/>
                    </a:lnR>
                    <a:lnT>
                      <a:noFill/>
                    </a:lnT>
                    <a:lnB>
                      <a:noFill/>
                    </a:lnB>
                  </a:tcPr>
                </a:tc>
                <a:extLst>
                  <a:ext uri="{0D108BD9-81ED-4DB2-BD59-A6C34878D82A}">
                    <a16:rowId xmlns:a16="http://schemas.microsoft.com/office/drawing/2014/main" val="1403248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38">
                    <a:lnL>
                      <a:noFill/>
                    </a:lnL>
                    <a:lnR>
                      <a:noFill/>
                    </a:lnR>
                    <a:lnT>
                      <a:noFill/>
                    </a:lnT>
                    <a:lnB>
                      <a:noFill/>
                    </a:lnB>
                  </a:tcPr>
                </a:tc>
                <a:extLst>
                  <a:ext uri="{0D108BD9-81ED-4DB2-BD59-A6C34878D82A}">
                    <a16:rowId xmlns:a16="http://schemas.microsoft.com/office/drawing/2014/main" val="76660816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38">
                    <a:lnL>
                      <a:noFill/>
                    </a:lnL>
                    <a:lnR>
                      <a:noFill/>
                    </a:lnR>
                    <a:lnT>
                      <a:noFill/>
                    </a:lnT>
                    <a:lnB>
                      <a:noFill/>
                    </a:lnB>
                  </a:tcPr>
                </a:tc>
                <a:extLst>
                  <a:ext uri="{0D108BD9-81ED-4DB2-BD59-A6C34878D82A}">
                    <a16:rowId xmlns:a16="http://schemas.microsoft.com/office/drawing/2014/main" val="15478729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38">
                    <a:lnL>
                      <a:noFill/>
                    </a:lnL>
                    <a:lnR>
                      <a:noFill/>
                    </a:lnR>
                    <a:lnT>
                      <a:noFill/>
                    </a:lnT>
                    <a:lnB>
                      <a:noFill/>
                    </a:lnB>
                  </a:tcPr>
                </a:tc>
                <a:extLst>
                  <a:ext uri="{0D108BD9-81ED-4DB2-BD59-A6C34878D82A}">
                    <a16:rowId xmlns:a16="http://schemas.microsoft.com/office/drawing/2014/main" val="21942155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38">
                    <a:lnL>
                      <a:noFill/>
                    </a:lnL>
                    <a:lnR>
                      <a:noFill/>
                    </a:lnR>
                    <a:lnT>
                      <a:noFill/>
                    </a:lnT>
                    <a:lnB>
                      <a:noFill/>
                    </a:lnB>
                  </a:tcPr>
                </a:tc>
                <a:extLst>
                  <a:ext uri="{0D108BD9-81ED-4DB2-BD59-A6C34878D82A}">
                    <a16:rowId xmlns:a16="http://schemas.microsoft.com/office/drawing/2014/main" val="10998236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38">
                    <a:lnL>
                      <a:noFill/>
                    </a:lnL>
                    <a:lnR>
                      <a:noFill/>
                    </a:lnR>
                    <a:lnT>
                      <a:noFill/>
                    </a:lnT>
                    <a:lnB>
                      <a:noFill/>
                    </a:lnB>
                  </a:tcPr>
                </a:tc>
                <a:extLst>
                  <a:ext uri="{0D108BD9-81ED-4DB2-BD59-A6C34878D82A}">
                    <a16:rowId xmlns:a16="http://schemas.microsoft.com/office/drawing/2014/main" val="57832444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38">
                    <a:lnL>
                      <a:noFill/>
                    </a:lnL>
                    <a:lnR>
                      <a:noFill/>
                    </a:lnR>
                    <a:lnT>
                      <a:noFill/>
                    </a:lnT>
                    <a:lnB>
                      <a:noFill/>
                    </a:lnB>
                  </a:tcPr>
                </a:tc>
                <a:extLst>
                  <a:ext uri="{0D108BD9-81ED-4DB2-BD59-A6C34878D82A}">
                    <a16:rowId xmlns:a16="http://schemas.microsoft.com/office/drawing/2014/main" val="130394714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38">
                    <a:lnL>
                      <a:noFill/>
                    </a:lnL>
                    <a:lnR>
                      <a:noFill/>
                    </a:lnR>
                    <a:lnT>
                      <a:noFill/>
                    </a:lnT>
                    <a:lnB>
                      <a:noFill/>
                    </a:lnB>
                  </a:tcPr>
                </a:tc>
                <a:extLst>
                  <a:ext uri="{0D108BD9-81ED-4DB2-BD59-A6C34878D82A}">
                    <a16:rowId xmlns:a16="http://schemas.microsoft.com/office/drawing/2014/main" val="77978728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38">
                    <a:lnL>
                      <a:noFill/>
                    </a:lnL>
                    <a:lnR>
                      <a:noFill/>
                    </a:lnR>
                    <a:lnT>
                      <a:noFill/>
                    </a:lnT>
                    <a:lnB>
                      <a:noFill/>
                    </a:lnB>
                  </a:tcPr>
                </a:tc>
                <a:extLst>
                  <a:ext uri="{0D108BD9-81ED-4DB2-BD59-A6C34878D82A}">
                    <a16:rowId xmlns:a16="http://schemas.microsoft.com/office/drawing/2014/main" val="38650842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38">
                    <a:lnL>
                      <a:noFill/>
                    </a:lnL>
                    <a:lnR>
                      <a:noFill/>
                    </a:lnR>
                    <a:lnT>
                      <a:noFill/>
                    </a:lnT>
                    <a:lnB>
                      <a:noFill/>
                    </a:lnB>
                  </a:tcPr>
                </a:tc>
                <a:extLst>
                  <a:ext uri="{0D108BD9-81ED-4DB2-BD59-A6C34878D82A}">
                    <a16:rowId xmlns:a16="http://schemas.microsoft.com/office/drawing/2014/main" val="22711516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38">
                    <a:lnL>
                      <a:noFill/>
                    </a:lnL>
                    <a:lnR>
                      <a:noFill/>
                    </a:lnR>
                    <a:lnT>
                      <a:noFill/>
                    </a:lnT>
                    <a:lnB>
                      <a:noFill/>
                    </a:lnB>
                  </a:tcPr>
                </a:tc>
                <a:extLst>
                  <a:ext uri="{0D108BD9-81ED-4DB2-BD59-A6C34878D82A}">
                    <a16:rowId xmlns:a16="http://schemas.microsoft.com/office/drawing/2014/main" val="25744770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38">
                    <a:lnL>
                      <a:noFill/>
                    </a:lnL>
                    <a:lnR>
                      <a:noFill/>
                    </a:lnR>
                    <a:lnT>
                      <a:noFill/>
                    </a:lnT>
                    <a:lnB>
                      <a:noFill/>
                    </a:lnB>
                  </a:tcPr>
                </a:tc>
                <a:extLst>
                  <a:ext uri="{0D108BD9-81ED-4DB2-BD59-A6C34878D82A}">
                    <a16:rowId xmlns:a16="http://schemas.microsoft.com/office/drawing/2014/main" val="19073324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38">
                    <a:lnL>
                      <a:noFill/>
                    </a:lnL>
                    <a:lnR>
                      <a:noFill/>
                    </a:lnR>
                    <a:lnT>
                      <a:noFill/>
                    </a:lnT>
                    <a:lnB>
                      <a:noFill/>
                    </a:lnB>
                  </a:tcPr>
                </a:tc>
                <a:extLst>
                  <a:ext uri="{0D108BD9-81ED-4DB2-BD59-A6C34878D82A}">
                    <a16:rowId xmlns:a16="http://schemas.microsoft.com/office/drawing/2014/main" val="10305845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38">
                    <a:lnL>
                      <a:noFill/>
                    </a:lnL>
                    <a:lnR>
                      <a:noFill/>
                    </a:lnR>
                    <a:lnT>
                      <a:noFill/>
                    </a:lnT>
                    <a:lnB>
                      <a:noFill/>
                    </a:lnB>
                  </a:tcPr>
                </a:tc>
                <a:extLst>
                  <a:ext uri="{0D108BD9-81ED-4DB2-BD59-A6C34878D82A}">
                    <a16:rowId xmlns:a16="http://schemas.microsoft.com/office/drawing/2014/main" val="372630879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38">
                    <a:lnL>
                      <a:noFill/>
                    </a:lnL>
                    <a:lnR>
                      <a:noFill/>
                    </a:lnR>
                    <a:lnT>
                      <a:noFill/>
                    </a:lnT>
                    <a:lnB>
                      <a:noFill/>
                    </a:lnB>
                  </a:tcPr>
                </a:tc>
                <a:extLst>
                  <a:ext uri="{0D108BD9-81ED-4DB2-BD59-A6C34878D82A}">
                    <a16:rowId xmlns:a16="http://schemas.microsoft.com/office/drawing/2014/main" val="31878337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38">
                    <a:lnL>
                      <a:noFill/>
                    </a:lnL>
                    <a:lnR>
                      <a:noFill/>
                    </a:lnR>
                    <a:lnT>
                      <a:noFill/>
                    </a:lnT>
                    <a:lnB>
                      <a:noFill/>
                    </a:lnB>
                  </a:tcPr>
                </a:tc>
                <a:extLst>
                  <a:ext uri="{0D108BD9-81ED-4DB2-BD59-A6C34878D82A}">
                    <a16:rowId xmlns:a16="http://schemas.microsoft.com/office/drawing/2014/main" val="28211055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38">
                    <a:lnL>
                      <a:noFill/>
                    </a:lnL>
                    <a:lnR>
                      <a:noFill/>
                    </a:lnR>
                    <a:lnT>
                      <a:noFill/>
                    </a:lnT>
                    <a:lnB>
                      <a:noFill/>
                    </a:lnB>
                  </a:tcPr>
                </a:tc>
                <a:extLst>
                  <a:ext uri="{0D108BD9-81ED-4DB2-BD59-A6C34878D82A}">
                    <a16:rowId xmlns:a16="http://schemas.microsoft.com/office/drawing/2014/main" val="11850092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38">
                    <a:lnL>
                      <a:noFill/>
                    </a:lnL>
                    <a:lnR>
                      <a:noFill/>
                    </a:lnR>
                    <a:lnT>
                      <a:noFill/>
                    </a:lnT>
                    <a:lnB>
                      <a:noFill/>
                    </a:lnB>
                  </a:tcPr>
                </a:tc>
                <a:extLst>
                  <a:ext uri="{0D108BD9-81ED-4DB2-BD59-A6C34878D82A}">
                    <a16:rowId xmlns:a16="http://schemas.microsoft.com/office/drawing/2014/main" val="328475733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38">
                    <a:lnL>
                      <a:noFill/>
                    </a:lnL>
                    <a:lnR>
                      <a:noFill/>
                    </a:lnR>
                    <a:lnT>
                      <a:noFill/>
                    </a:lnT>
                    <a:lnB>
                      <a:noFill/>
                    </a:lnB>
                  </a:tcPr>
                </a:tc>
                <a:extLst>
                  <a:ext uri="{0D108BD9-81ED-4DB2-BD59-A6C34878D82A}">
                    <a16:rowId xmlns:a16="http://schemas.microsoft.com/office/drawing/2014/main" val="15077231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38">
                    <a:lnL>
                      <a:noFill/>
                    </a:lnL>
                    <a:lnR>
                      <a:noFill/>
                    </a:lnR>
                    <a:lnT>
                      <a:noFill/>
                    </a:lnT>
                    <a:lnB>
                      <a:noFill/>
                    </a:lnB>
                  </a:tcPr>
                </a:tc>
                <a:extLst>
                  <a:ext uri="{0D108BD9-81ED-4DB2-BD59-A6C34878D82A}">
                    <a16:rowId xmlns:a16="http://schemas.microsoft.com/office/drawing/2014/main" val="59328964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38">
                    <a:lnL>
                      <a:noFill/>
                    </a:lnL>
                    <a:lnR>
                      <a:noFill/>
                    </a:lnR>
                    <a:lnT>
                      <a:noFill/>
                    </a:lnT>
                    <a:lnB>
                      <a:noFill/>
                    </a:lnB>
                  </a:tcPr>
                </a:tc>
                <a:extLst>
                  <a:ext uri="{0D108BD9-81ED-4DB2-BD59-A6C34878D82A}">
                    <a16:rowId xmlns:a16="http://schemas.microsoft.com/office/drawing/2014/main" val="387449310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38">
                    <a:lnL>
                      <a:noFill/>
                    </a:lnL>
                    <a:lnR>
                      <a:noFill/>
                    </a:lnR>
                    <a:lnT>
                      <a:noFill/>
                    </a:lnT>
                    <a:lnB>
                      <a:noFill/>
                    </a:lnB>
                  </a:tcPr>
                </a:tc>
                <a:extLst>
                  <a:ext uri="{0D108BD9-81ED-4DB2-BD59-A6C34878D82A}">
                    <a16:rowId xmlns:a16="http://schemas.microsoft.com/office/drawing/2014/main" val="244217063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38">
                    <a:lnL>
                      <a:noFill/>
                    </a:lnL>
                    <a:lnR>
                      <a:noFill/>
                    </a:lnR>
                    <a:lnT>
                      <a:noFill/>
                    </a:lnT>
                    <a:lnB>
                      <a:noFill/>
                    </a:lnB>
                  </a:tcPr>
                </a:tc>
                <a:extLst>
                  <a:ext uri="{0D108BD9-81ED-4DB2-BD59-A6C34878D82A}">
                    <a16:rowId xmlns:a16="http://schemas.microsoft.com/office/drawing/2014/main" val="247067524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38">
                    <a:lnL>
                      <a:noFill/>
                    </a:lnL>
                    <a:lnR>
                      <a:noFill/>
                    </a:lnR>
                    <a:lnT>
                      <a:noFill/>
                    </a:lnT>
                    <a:lnB>
                      <a:noFill/>
                    </a:lnB>
                  </a:tcPr>
                </a:tc>
                <a:extLst>
                  <a:ext uri="{0D108BD9-81ED-4DB2-BD59-A6C34878D82A}">
                    <a16:rowId xmlns:a16="http://schemas.microsoft.com/office/drawing/2014/main" val="191018078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38">
                    <a:lnL>
                      <a:noFill/>
                    </a:lnL>
                    <a:lnR>
                      <a:noFill/>
                    </a:lnR>
                    <a:lnT>
                      <a:noFill/>
                    </a:lnT>
                    <a:lnB>
                      <a:noFill/>
                    </a:lnB>
                  </a:tcPr>
                </a:tc>
                <a:extLst>
                  <a:ext uri="{0D108BD9-81ED-4DB2-BD59-A6C34878D82A}">
                    <a16:rowId xmlns:a16="http://schemas.microsoft.com/office/drawing/2014/main" val="4272584413"/>
                  </a:ext>
                </a:extLst>
              </a:tr>
              <a:tr h="47796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38">
                    <a:lnL>
                      <a:noFill/>
                    </a:lnL>
                    <a:lnR>
                      <a:noFill/>
                    </a:lnR>
                    <a:lnT>
                      <a:noFill/>
                    </a:lnT>
                    <a:lnB>
                      <a:noFill/>
                    </a:lnB>
                  </a:tcPr>
                </a:tc>
                <a:extLst>
                  <a:ext uri="{0D108BD9-81ED-4DB2-BD59-A6C34878D82A}">
                    <a16:rowId xmlns:a16="http://schemas.microsoft.com/office/drawing/2014/main" val="5092678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38">
                    <a:lnL>
                      <a:noFill/>
                    </a:lnL>
                    <a:lnR>
                      <a:noFill/>
                    </a:lnR>
                    <a:lnT>
                      <a:noFill/>
                    </a:lnT>
                    <a:lnB>
                      <a:noFill/>
                    </a:lnB>
                  </a:tcPr>
                </a:tc>
                <a:extLst>
                  <a:ext uri="{0D108BD9-81ED-4DB2-BD59-A6C34878D82A}">
                    <a16:rowId xmlns:a16="http://schemas.microsoft.com/office/drawing/2014/main" val="2711137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38">
                    <a:lnL>
                      <a:noFill/>
                    </a:lnL>
                    <a:lnR>
                      <a:noFill/>
                    </a:lnR>
                    <a:lnT>
                      <a:noFill/>
                    </a:lnT>
                    <a:lnB>
                      <a:noFill/>
                    </a:lnB>
                  </a:tcPr>
                </a:tc>
                <a:extLst>
                  <a:ext uri="{0D108BD9-81ED-4DB2-BD59-A6C34878D82A}">
                    <a16:rowId xmlns:a16="http://schemas.microsoft.com/office/drawing/2014/main" val="39377544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38">
                    <a:lnL>
                      <a:noFill/>
                    </a:lnL>
                    <a:lnR>
                      <a:noFill/>
                    </a:lnR>
                    <a:lnT>
                      <a:noFill/>
                    </a:lnT>
                    <a:lnB>
                      <a:noFill/>
                    </a:lnB>
                  </a:tcPr>
                </a:tc>
                <a:extLst>
                  <a:ext uri="{0D108BD9-81ED-4DB2-BD59-A6C34878D82A}">
                    <a16:rowId xmlns:a16="http://schemas.microsoft.com/office/drawing/2014/main" val="24176658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38">
                    <a:lnL>
                      <a:noFill/>
                    </a:lnL>
                    <a:lnR>
                      <a:noFill/>
                    </a:lnR>
                    <a:lnT>
                      <a:noFill/>
                    </a:lnT>
                    <a:lnB>
                      <a:noFill/>
                    </a:lnB>
                  </a:tcPr>
                </a:tc>
                <a:extLst>
                  <a:ext uri="{0D108BD9-81ED-4DB2-BD59-A6C34878D82A}">
                    <a16:rowId xmlns:a16="http://schemas.microsoft.com/office/drawing/2014/main" val="23083609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38">
                    <a:lnL>
                      <a:noFill/>
                    </a:lnL>
                    <a:lnR>
                      <a:noFill/>
                    </a:lnR>
                    <a:lnT>
                      <a:noFill/>
                    </a:lnT>
                    <a:lnB>
                      <a:noFill/>
                    </a:lnB>
                  </a:tcPr>
                </a:tc>
                <a:extLst>
                  <a:ext uri="{0D108BD9-81ED-4DB2-BD59-A6C34878D82A}">
                    <a16:rowId xmlns:a16="http://schemas.microsoft.com/office/drawing/2014/main" val="30297955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38">
                    <a:lnL>
                      <a:noFill/>
                    </a:lnL>
                    <a:lnR>
                      <a:noFill/>
                    </a:lnR>
                    <a:lnT>
                      <a:noFill/>
                    </a:lnT>
                    <a:lnB>
                      <a:noFill/>
                    </a:lnB>
                  </a:tcPr>
                </a:tc>
                <a:extLst>
                  <a:ext uri="{0D108BD9-81ED-4DB2-BD59-A6C34878D82A}">
                    <a16:rowId xmlns:a16="http://schemas.microsoft.com/office/drawing/2014/main" val="222860422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38">
                    <a:lnL>
                      <a:noFill/>
                    </a:lnL>
                    <a:lnR>
                      <a:noFill/>
                    </a:lnR>
                    <a:lnT>
                      <a:noFill/>
                    </a:lnT>
                    <a:lnB>
                      <a:noFill/>
                    </a:lnB>
                  </a:tcPr>
                </a:tc>
                <a:extLst>
                  <a:ext uri="{0D108BD9-81ED-4DB2-BD59-A6C34878D82A}">
                    <a16:rowId xmlns:a16="http://schemas.microsoft.com/office/drawing/2014/main" val="1181534194"/>
                  </a:ext>
                </a:extLst>
              </a:tr>
              <a:tr h="477969">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79238">
                    <a:lnL>
                      <a:noFill/>
                    </a:lnL>
                    <a:lnR>
                      <a:noFill/>
                    </a:lnR>
                    <a:lnT>
                      <a:noFill/>
                    </a:lnT>
                    <a:lnB>
                      <a:noFill/>
                    </a:lnB>
                  </a:tcPr>
                </a:tc>
                <a:extLst>
                  <a:ext uri="{0D108BD9-81ED-4DB2-BD59-A6C34878D82A}">
                    <a16:rowId xmlns:a16="http://schemas.microsoft.com/office/drawing/2014/main" val="20599444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38">
                    <a:lnL>
                      <a:noFill/>
                    </a:lnL>
                    <a:lnR>
                      <a:noFill/>
                    </a:lnR>
                    <a:lnT>
                      <a:noFill/>
                    </a:lnT>
                    <a:lnB>
                      <a:noFill/>
                    </a:lnB>
                  </a:tcPr>
                </a:tc>
                <a:extLst>
                  <a:ext uri="{0D108BD9-81ED-4DB2-BD59-A6C34878D82A}">
                    <a16:rowId xmlns:a16="http://schemas.microsoft.com/office/drawing/2014/main" val="41051366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38">
                    <a:lnL>
                      <a:noFill/>
                    </a:lnL>
                    <a:lnR>
                      <a:noFill/>
                    </a:lnR>
                    <a:lnT>
                      <a:noFill/>
                    </a:lnT>
                    <a:lnB>
                      <a:noFill/>
                    </a:lnB>
                  </a:tcPr>
                </a:tc>
                <a:extLst>
                  <a:ext uri="{0D108BD9-81ED-4DB2-BD59-A6C34878D82A}">
                    <a16:rowId xmlns:a16="http://schemas.microsoft.com/office/drawing/2014/main" val="31952839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38">
                    <a:lnL>
                      <a:noFill/>
                    </a:lnL>
                    <a:lnR>
                      <a:noFill/>
                    </a:lnR>
                    <a:lnT>
                      <a:noFill/>
                    </a:lnT>
                    <a:lnB>
                      <a:noFill/>
                    </a:lnB>
                  </a:tcPr>
                </a:tc>
                <a:extLst>
                  <a:ext uri="{0D108BD9-81ED-4DB2-BD59-A6C34878D82A}">
                    <a16:rowId xmlns:a16="http://schemas.microsoft.com/office/drawing/2014/main" val="354234678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38">
                    <a:lnL>
                      <a:noFill/>
                    </a:lnL>
                    <a:lnR>
                      <a:noFill/>
                    </a:lnR>
                    <a:lnT>
                      <a:noFill/>
                    </a:lnT>
                    <a:lnB>
                      <a:noFill/>
                    </a:lnB>
                  </a:tcPr>
                </a:tc>
                <a:extLst>
                  <a:ext uri="{0D108BD9-81ED-4DB2-BD59-A6C34878D82A}">
                    <a16:rowId xmlns:a16="http://schemas.microsoft.com/office/drawing/2014/main" val="12296788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38">
                    <a:lnL>
                      <a:noFill/>
                    </a:lnL>
                    <a:lnR>
                      <a:noFill/>
                    </a:lnR>
                    <a:lnT>
                      <a:noFill/>
                    </a:lnT>
                    <a:lnB>
                      <a:noFill/>
                    </a:lnB>
                  </a:tcPr>
                </a:tc>
                <a:extLst>
                  <a:ext uri="{0D108BD9-81ED-4DB2-BD59-A6C34878D82A}">
                    <a16:rowId xmlns:a16="http://schemas.microsoft.com/office/drawing/2014/main" val="282177608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38">
                    <a:lnL>
                      <a:noFill/>
                    </a:lnL>
                    <a:lnR>
                      <a:noFill/>
                    </a:lnR>
                    <a:lnT>
                      <a:noFill/>
                    </a:lnT>
                    <a:lnB>
                      <a:noFill/>
                    </a:lnB>
                  </a:tcPr>
                </a:tc>
                <a:extLst>
                  <a:ext uri="{0D108BD9-81ED-4DB2-BD59-A6C34878D82A}">
                    <a16:rowId xmlns:a16="http://schemas.microsoft.com/office/drawing/2014/main" val="1170927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38">
                    <a:lnL>
                      <a:noFill/>
                    </a:lnL>
                    <a:lnR>
                      <a:noFill/>
                    </a:lnR>
                    <a:lnT>
                      <a:noFill/>
                    </a:lnT>
                    <a:lnB>
                      <a:noFill/>
                    </a:lnB>
                  </a:tcPr>
                </a:tc>
                <a:extLst>
                  <a:ext uri="{0D108BD9-81ED-4DB2-BD59-A6C34878D82A}">
                    <a16:rowId xmlns:a16="http://schemas.microsoft.com/office/drawing/2014/main" val="289655011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38">
                    <a:lnL>
                      <a:noFill/>
                    </a:lnL>
                    <a:lnR>
                      <a:noFill/>
                    </a:lnR>
                    <a:lnT>
                      <a:noFill/>
                    </a:lnT>
                    <a:lnB>
                      <a:noFill/>
                    </a:lnB>
                  </a:tcPr>
                </a:tc>
                <a:extLst>
                  <a:ext uri="{0D108BD9-81ED-4DB2-BD59-A6C34878D82A}">
                    <a16:rowId xmlns:a16="http://schemas.microsoft.com/office/drawing/2014/main" val="309361559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38">
                    <a:lnL>
                      <a:noFill/>
                    </a:lnL>
                    <a:lnR>
                      <a:noFill/>
                    </a:lnR>
                    <a:lnT>
                      <a:noFill/>
                    </a:lnT>
                    <a:lnB>
                      <a:noFill/>
                    </a:lnB>
                  </a:tcPr>
                </a:tc>
                <a:extLst>
                  <a:ext uri="{0D108BD9-81ED-4DB2-BD59-A6C34878D82A}">
                    <a16:rowId xmlns:a16="http://schemas.microsoft.com/office/drawing/2014/main" val="384768540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38">
                    <a:lnL>
                      <a:noFill/>
                    </a:lnL>
                    <a:lnR>
                      <a:noFill/>
                    </a:lnR>
                    <a:lnT>
                      <a:noFill/>
                    </a:lnT>
                    <a:lnB>
                      <a:noFill/>
                    </a:lnB>
                  </a:tcPr>
                </a:tc>
                <a:extLst>
                  <a:ext uri="{0D108BD9-81ED-4DB2-BD59-A6C34878D82A}">
                    <a16:rowId xmlns:a16="http://schemas.microsoft.com/office/drawing/2014/main" val="3575823102"/>
                  </a:ext>
                </a:extLst>
              </a:tr>
              <a:tr h="477969">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79238">
                    <a:lnL>
                      <a:noFill/>
                    </a:lnL>
                    <a:lnR>
                      <a:noFill/>
                    </a:lnR>
                    <a:lnT>
                      <a:noFill/>
                    </a:lnT>
                    <a:lnB>
                      <a:noFill/>
                    </a:lnB>
                  </a:tcPr>
                </a:tc>
                <a:extLst>
                  <a:ext uri="{0D108BD9-81ED-4DB2-BD59-A6C34878D82A}">
                    <a16:rowId xmlns:a16="http://schemas.microsoft.com/office/drawing/2014/main" val="234993099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38">
                    <a:lnL>
                      <a:noFill/>
                    </a:lnL>
                    <a:lnR>
                      <a:noFill/>
                    </a:lnR>
                    <a:lnT>
                      <a:noFill/>
                    </a:lnT>
                    <a:lnB>
                      <a:noFill/>
                    </a:lnB>
                  </a:tcPr>
                </a:tc>
                <a:extLst>
                  <a:ext uri="{0D108BD9-81ED-4DB2-BD59-A6C34878D82A}">
                    <a16:rowId xmlns:a16="http://schemas.microsoft.com/office/drawing/2014/main" val="45793672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38">
                    <a:lnL>
                      <a:noFill/>
                    </a:lnL>
                    <a:lnR>
                      <a:noFill/>
                    </a:lnR>
                    <a:lnT>
                      <a:noFill/>
                    </a:lnT>
                    <a:lnB>
                      <a:noFill/>
                    </a:lnB>
                  </a:tcPr>
                </a:tc>
                <a:extLst>
                  <a:ext uri="{0D108BD9-81ED-4DB2-BD59-A6C34878D82A}">
                    <a16:rowId xmlns:a16="http://schemas.microsoft.com/office/drawing/2014/main" val="28688119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38">
                    <a:lnL>
                      <a:noFill/>
                    </a:lnL>
                    <a:lnR>
                      <a:noFill/>
                    </a:lnR>
                    <a:lnT>
                      <a:noFill/>
                    </a:lnT>
                    <a:lnB>
                      <a:noFill/>
                    </a:lnB>
                  </a:tcPr>
                </a:tc>
                <a:extLst>
                  <a:ext uri="{0D108BD9-81ED-4DB2-BD59-A6C34878D82A}">
                    <a16:rowId xmlns:a16="http://schemas.microsoft.com/office/drawing/2014/main" val="41037349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38">
                    <a:lnL>
                      <a:noFill/>
                    </a:lnL>
                    <a:lnR>
                      <a:noFill/>
                    </a:lnR>
                    <a:lnT>
                      <a:noFill/>
                    </a:lnT>
                    <a:lnB>
                      <a:noFill/>
                    </a:lnB>
                  </a:tcPr>
                </a:tc>
                <a:extLst>
                  <a:ext uri="{0D108BD9-81ED-4DB2-BD59-A6C34878D82A}">
                    <a16:rowId xmlns:a16="http://schemas.microsoft.com/office/drawing/2014/main" val="264301713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38">
                    <a:lnL>
                      <a:noFill/>
                    </a:lnL>
                    <a:lnR>
                      <a:noFill/>
                    </a:lnR>
                    <a:lnT>
                      <a:noFill/>
                    </a:lnT>
                    <a:lnB>
                      <a:noFill/>
                    </a:lnB>
                  </a:tcPr>
                </a:tc>
                <a:extLst>
                  <a:ext uri="{0D108BD9-81ED-4DB2-BD59-A6C34878D82A}">
                    <a16:rowId xmlns:a16="http://schemas.microsoft.com/office/drawing/2014/main" val="16569470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38">
                    <a:lnL>
                      <a:noFill/>
                    </a:lnL>
                    <a:lnR>
                      <a:noFill/>
                    </a:lnR>
                    <a:lnT>
                      <a:noFill/>
                    </a:lnT>
                    <a:lnB>
                      <a:noFill/>
                    </a:lnB>
                  </a:tcPr>
                </a:tc>
                <a:extLst>
                  <a:ext uri="{0D108BD9-81ED-4DB2-BD59-A6C34878D82A}">
                    <a16:rowId xmlns:a16="http://schemas.microsoft.com/office/drawing/2014/main" val="33303185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38">
                    <a:lnL>
                      <a:noFill/>
                    </a:lnL>
                    <a:lnR>
                      <a:noFill/>
                    </a:lnR>
                    <a:lnT>
                      <a:noFill/>
                    </a:lnT>
                    <a:lnB>
                      <a:noFill/>
                    </a:lnB>
                  </a:tcPr>
                </a:tc>
                <a:extLst>
                  <a:ext uri="{0D108BD9-81ED-4DB2-BD59-A6C34878D82A}">
                    <a16:rowId xmlns:a16="http://schemas.microsoft.com/office/drawing/2014/main" val="407700051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38">
                    <a:lnL>
                      <a:noFill/>
                    </a:lnL>
                    <a:lnR>
                      <a:noFill/>
                    </a:lnR>
                    <a:lnT>
                      <a:noFill/>
                    </a:lnT>
                    <a:lnB>
                      <a:noFill/>
                    </a:lnB>
                  </a:tcPr>
                </a:tc>
                <a:extLst>
                  <a:ext uri="{0D108BD9-81ED-4DB2-BD59-A6C34878D82A}">
                    <a16:rowId xmlns:a16="http://schemas.microsoft.com/office/drawing/2014/main" val="21922735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38">
                    <a:lnL>
                      <a:noFill/>
                    </a:lnL>
                    <a:lnR>
                      <a:noFill/>
                    </a:lnR>
                    <a:lnT>
                      <a:noFill/>
                    </a:lnT>
                    <a:lnB>
                      <a:noFill/>
                    </a:lnB>
                  </a:tcPr>
                </a:tc>
                <a:extLst>
                  <a:ext uri="{0D108BD9-81ED-4DB2-BD59-A6C34878D82A}">
                    <a16:rowId xmlns:a16="http://schemas.microsoft.com/office/drawing/2014/main" val="33874323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38">
                    <a:lnL>
                      <a:noFill/>
                    </a:lnL>
                    <a:lnR>
                      <a:noFill/>
                    </a:lnR>
                    <a:lnT>
                      <a:noFill/>
                    </a:lnT>
                    <a:lnB>
                      <a:noFill/>
                    </a:lnB>
                  </a:tcPr>
                </a:tc>
                <a:extLst>
                  <a:ext uri="{0D108BD9-81ED-4DB2-BD59-A6C34878D82A}">
                    <a16:rowId xmlns:a16="http://schemas.microsoft.com/office/drawing/2014/main" val="428386418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38">
                    <a:lnL>
                      <a:noFill/>
                    </a:lnL>
                    <a:lnR>
                      <a:noFill/>
                    </a:lnR>
                    <a:lnT>
                      <a:noFill/>
                    </a:lnT>
                    <a:lnB>
                      <a:noFill/>
                    </a:lnB>
                  </a:tcPr>
                </a:tc>
                <a:extLst>
                  <a:ext uri="{0D108BD9-81ED-4DB2-BD59-A6C34878D82A}">
                    <a16:rowId xmlns:a16="http://schemas.microsoft.com/office/drawing/2014/main" val="3601494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38">
                    <a:lnL>
                      <a:noFill/>
                    </a:lnL>
                    <a:lnR>
                      <a:noFill/>
                    </a:lnR>
                    <a:lnT>
                      <a:noFill/>
                    </a:lnT>
                    <a:lnB>
                      <a:noFill/>
                    </a:lnB>
                  </a:tcPr>
                </a:tc>
                <a:extLst>
                  <a:ext uri="{0D108BD9-81ED-4DB2-BD59-A6C34878D82A}">
                    <a16:rowId xmlns:a16="http://schemas.microsoft.com/office/drawing/2014/main" val="424052842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38">
                    <a:lnL>
                      <a:noFill/>
                    </a:lnL>
                    <a:lnR>
                      <a:noFill/>
                    </a:lnR>
                    <a:lnT>
                      <a:noFill/>
                    </a:lnT>
                    <a:lnB>
                      <a:noFill/>
                    </a:lnB>
                  </a:tcPr>
                </a:tc>
                <a:extLst>
                  <a:ext uri="{0D108BD9-81ED-4DB2-BD59-A6C34878D82A}">
                    <a16:rowId xmlns:a16="http://schemas.microsoft.com/office/drawing/2014/main" val="37696705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38">
                    <a:lnL>
                      <a:noFill/>
                    </a:lnL>
                    <a:lnR>
                      <a:noFill/>
                    </a:lnR>
                    <a:lnT>
                      <a:noFill/>
                    </a:lnT>
                    <a:lnB>
                      <a:noFill/>
                    </a:lnB>
                  </a:tcPr>
                </a:tc>
                <a:extLst>
                  <a:ext uri="{0D108BD9-81ED-4DB2-BD59-A6C34878D82A}">
                    <a16:rowId xmlns:a16="http://schemas.microsoft.com/office/drawing/2014/main" val="3327252242"/>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38">
                    <a:lnL>
                      <a:noFill/>
                    </a:lnL>
                    <a:lnR>
                      <a:noFill/>
                    </a:lnR>
                    <a:lnT>
                      <a:noFill/>
                    </a:lnT>
                    <a:lnB>
                      <a:noFill/>
                    </a:lnB>
                  </a:tcPr>
                </a:tc>
                <a:extLst>
                  <a:ext uri="{0D108BD9-81ED-4DB2-BD59-A6C34878D82A}">
                    <a16:rowId xmlns:a16="http://schemas.microsoft.com/office/drawing/2014/main" val="2898087214"/>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79238">
                    <a:lnL>
                      <a:noFill/>
                    </a:lnL>
                    <a:lnR>
                      <a:noFill/>
                    </a:lnR>
                    <a:lnT>
                      <a:noFill/>
                    </a:lnT>
                    <a:lnB>
                      <a:noFill/>
                    </a:lnB>
                  </a:tcPr>
                </a:tc>
                <a:extLst>
                  <a:ext uri="{0D108BD9-81ED-4DB2-BD59-A6C34878D82A}">
                    <a16:rowId xmlns:a16="http://schemas.microsoft.com/office/drawing/2014/main" val="18699710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38">
                    <a:lnL>
                      <a:noFill/>
                    </a:lnL>
                    <a:lnR>
                      <a:noFill/>
                    </a:lnR>
                    <a:lnT>
                      <a:noFill/>
                    </a:lnT>
                    <a:lnB>
                      <a:noFill/>
                    </a:lnB>
                  </a:tcPr>
                </a:tc>
                <a:extLst>
                  <a:ext uri="{0D108BD9-81ED-4DB2-BD59-A6C34878D82A}">
                    <a16:rowId xmlns:a16="http://schemas.microsoft.com/office/drawing/2014/main" val="2932680333"/>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38">
                    <a:lnL>
                      <a:noFill/>
                    </a:lnL>
                    <a:lnR>
                      <a:noFill/>
                    </a:lnR>
                    <a:lnT>
                      <a:noFill/>
                    </a:lnT>
                    <a:lnB>
                      <a:noFill/>
                    </a:lnB>
                  </a:tcPr>
                </a:tc>
                <a:extLst>
                  <a:ext uri="{0D108BD9-81ED-4DB2-BD59-A6C34878D82A}">
                    <a16:rowId xmlns:a16="http://schemas.microsoft.com/office/drawing/2014/main" val="49569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38">
                    <a:lnL>
                      <a:noFill/>
                    </a:lnL>
                    <a:lnR>
                      <a:noFill/>
                    </a:lnR>
                    <a:lnT>
                      <a:noFill/>
                    </a:lnT>
                    <a:lnB>
                      <a:noFill/>
                    </a:lnB>
                  </a:tcPr>
                </a:tc>
                <a:extLst>
                  <a:ext uri="{0D108BD9-81ED-4DB2-BD59-A6C34878D82A}">
                    <a16:rowId xmlns:a16="http://schemas.microsoft.com/office/drawing/2014/main" val="5543656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38">
                    <a:lnL>
                      <a:noFill/>
                    </a:lnL>
                    <a:lnR>
                      <a:noFill/>
                    </a:lnR>
                    <a:lnT>
                      <a:noFill/>
                    </a:lnT>
                    <a:lnB>
                      <a:noFill/>
                    </a:lnB>
                  </a:tcPr>
                </a:tc>
                <a:extLst>
                  <a:ext uri="{0D108BD9-81ED-4DB2-BD59-A6C34878D82A}">
                    <a16:rowId xmlns:a16="http://schemas.microsoft.com/office/drawing/2014/main" val="1161202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38">
                    <a:lnL>
                      <a:noFill/>
                    </a:lnL>
                    <a:lnR>
                      <a:noFill/>
                    </a:lnR>
                    <a:lnT>
                      <a:noFill/>
                    </a:lnT>
                    <a:lnB>
                      <a:noFill/>
                    </a:lnB>
                  </a:tcPr>
                </a:tc>
                <a:extLst>
                  <a:ext uri="{0D108BD9-81ED-4DB2-BD59-A6C34878D82A}">
                    <a16:rowId xmlns:a16="http://schemas.microsoft.com/office/drawing/2014/main" val="158170420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38">
                    <a:lnL>
                      <a:noFill/>
                    </a:lnL>
                    <a:lnR>
                      <a:noFill/>
                    </a:lnR>
                    <a:lnT>
                      <a:noFill/>
                    </a:lnT>
                    <a:lnB>
                      <a:noFill/>
                    </a:lnB>
                  </a:tcPr>
                </a:tc>
                <a:extLst>
                  <a:ext uri="{0D108BD9-81ED-4DB2-BD59-A6C34878D82A}">
                    <a16:rowId xmlns:a16="http://schemas.microsoft.com/office/drawing/2014/main" val="1301369183"/>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79238">
                    <a:lnL>
                      <a:noFill/>
                    </a:lnL>
                    <a:lnR>
                      <a:noFill/>
                    </a:lnR>
                    <a:lnT>
                      <a:noFill/>
                    </a:lnT>
                    <a:lnB>
                      <a:noFill/>
                    </a:lnB>
                  </a:tcPr>
                </a:tc>
                <a:extLst>
                  <a:ext uri="{0D108BD9-81ED-4DB2-BD59-A6C34878D82A}">
                    <a16:rowId xmlns:a16="http://schemas.microsoft.com/office/drawing/2014/main" val="1709837304"/>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38">
                    <a:lnL>
                      <a:noFill/>
                    </a:lnL>
                    <a:lnR>
                      <a:noFill/>
                    </a:lnR>
                    <a:lnT>
                      <a:noFill/>
                    </a:lnT>
                    <a:lnB>
                      <a:noFill/>
                    </a:lnB>
                  </a:tcPr>
                </a:tc>
                <a:extLst>
                  <a:ext uri="{0D108BD9-81ED-4DB2-BD59-A6C34878D82A}">
                    <a16:rowId xmlns:a16="http://schemas.microsoft.com/office/drawing/2014/main" val="1792241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38">
                    <a:lnL>
                      <a:noFill/>
                    </a:lnL>
                    <a:lnR>
                      <a:noFill/>
                    </a:lnR>
                    <a:lnT>
                      <a:noFill/>
                    </a:lnT>
                    <a:lnB>
                      <a:noFill/>
                    </a:lnB>
                  </a:tcPr>
                </a:tc>
                <a:extLst>
                  <a:ext uri="{0D108BD9-81ED-4DB2-BD59-A6C34878D82A}">
                    <a16:rowId xmlns:a16="http://schemas.microsoft.com/office/drawing/2014/main" val="14495598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38">
                    <a:lnL>
                      <a:noFill/>
                    </a:lnL>
                    <a:lnR>
                      <a:noFill/>
                    </a:lnR>
                    <a:lnT>
                      <a:noFill/>
                    </a:lnT>
                    <a:lnB>
                      <a:noFill/>
                    </a:lnB>
                  </a:tcPr>
                </a:tc>
                <a:extLst>
                  <a:ext uri="{0D108BD9-81ED-4DB2-BD59-A6C34878D82A}">
                    <a16:rowId xmlns:a16="http://schemas.microsoft.com/office/drawing/2014/main" val="2013597603"/>
                  </a:ext>
                </a:extLst>
              </a:tr>
              <a:tr h="11429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6409" y="2082008"/>
            <a:ext cx="5500661" cy="3608916"/>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0" y="3989709"/>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51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896203">
              <a:lnSpc>
                <a:spcPct val="90000"/>
              </a:lnSpc>
              <a:spcAft>
                <a:spcPts val="588"/>
              </a:spcAft>
            </a:pPr>
            <a:r>
              <a:rPr lang="en-US" sz="3528"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1764"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750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133" y="1989804"/>
            <a:ext cx="7669047" cy="3911503"/>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p:cNvGrpSpPr/>
          <p:nvPr/>
        </p:nvGrpSpPr>
        <p:grpSpPr>
          <a:xfrm>
            <a:off x="5918305" y="3730811"/>
            <a:ext cx="453429" cy="26703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044" y="440292"/>
            <a:ext cx="11085497" cy="8991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5945">
              <a:lnSpc>
                <a:spcPct val="100000"/>
              </a:lnSpc>
              <a:spcAft>
                <a:spcPts val="588"/>
              </a:spcAft>
              <a:defRPr/>
            </a:pPr>
            <a:r>
              <a:rPr lang="en-US" sz="4704" dirty="0">
                <a:solidFill>
                  <a:srgbClr val="D2D2D2">
                    <a:lumMod val="60000"/>
                    <a:lumOff val="40000"/>
                  </a:srgbClr>
                </a:solidFill>
                <a:latin typeface="Segoe UI Light"/>
              </a:rPr>
              <a:t>Azure App Service</a:t>
            </a:r>
            <a:r>
              <a:rPr lang="en-US" sz="4704" dirty="0">
                <a:solidFill>
                  <a:srgbClr val="FFFFFF"/>
                </a:solidFill>
                <a:latin typeface="Segoe UI Light"/>
              </a:rPr>
              <a:t/>
            </a:r>
            <a:br>
              <a:rPr lang="en-US" sz="4704" dirty="0">
                <a:solidFill>
                  <a:srgbClr val="FFFFFF"/>
                </a:solidFill>
                <a:latin typeface="Segoe UI Light"/>
              </a:rPr>
            </a:br>
            <a:r>
              <a:rPr lang="en-US" sz="3528" dirty="0">
                <a:solidFill>
                  <a:srgbClr val="343434">
                    <a:lumMod val="20000"/>
                    <a:lumOff val="80000"/>
                  </a:srgbClr>
                </a:solidFill>
                <a:latin typeface="Segoe UI Light"/>
              </a:rPr>
              <a:t>Build and scale great cloud apps</a:t>
            </a:r>
            <a:endParaRPr lang="en-US" sz="1372" dirty="0">
              <a:solidFill>
                <a:srgbClr val="343434">
                  <a:lumMod val="20000"/>
                  <a:lumOff val="80000"/>
                </a:srgb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50" y="2502633"/>
            <a:ext cx="2823418" cy="2823418"/>
          </a:xfrm>
          <a:prstGeom prst="rect">
            <a:avLst/>
          </a:prstGeom>
        </p:spPr>
      </p:pic>
      <p:grpSp>
        <p:nvGrpSpPr>
          <p:cNvPr id="3" name="Group 2"/>
          <p:cNvGrpSpPr/>
          <p:nvPr/>
        </p:nvGrpSpPr>
        <p:grpSpPr>
          <a:xfrm>
            <a:off x="6915922" y="2172772"/>
            <a:ext cx="2544884" cy="3411636"/>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38" tIns="143391" rIns="179238" bIns="143391" rtlCol="0">
              <a:spAutoFit/>
            </a:bodyPr>
            <a:lstStyle/>
            <a:p>
              <a:pPr defTabSz="914126">
                <a:lnSpc>
                  <a:spcPct val="200000"/>
                </a:lnSpc>
                <a:spcAft>
                  <a:spcPts val="588"/>
                </a:spcAft>
                <a:defRPr/>
              </a:pPr>
              <a:r>
                <a:rPr lang="en-US" sz="2352" dirty="0">
                  <a:solidFill>
                    <a:srgbClr val="DFDFDE"/>
                  </a:solidFill>
                  <a:latin typeface="Segoe UI"/>
                </a:rPr>
                <a:t>Web Apps</a:t>
              </a:r>
            </a:p>
            <a:p>
              <a:pPr defTabSz="914126">
                <a:lnSpc>
                  <a:spcPct val="200000"/>
                </a:lnSpc>
                <a:spcAft>
                  <a:spcPts val="588"/>
                </a:spcAft>
                <a:defRPr/>
              </a:pPr>
              <a:r>
                <a:rPr lang="en-US" sz="2352" dirty="0">
                  <a:solidFill>
                    <a:srgbClr val="DFDFDE"/>
                  </a:solidFill>
                  <a:latin typeface="Segoe UI"/>
                </a:rPr>
                <a:t>Mobile Apps</a:t>
              </a:r>
            </a:p>
            <a:p>
              <a:pPr defTabSz="914126">
                <a:lnSpc>
                  <a:spcPct val="200000"/>
                </a:lnSpc>
                <a:spcAft>
                  <a:spcPts val="588"/>
                </a:spcAft>
                <a:defRPr/>
              </a:pPr>
              <a:r>
                <a:rPr lang="en-US" sz="2352" dirty="0">
                  <a:solidFill>
                    <a:srgbClr val="DFDFDE"/>
                  </a:solidFill>
                  <a:latin typeface="Segoe UI"/>
                </a:rPr>
                <a:t>Logic Apps</a:t>
              </a:r>
            </a:p>
            <a:p>
              <a:pPr defTabSz="914126">
                <a:lnSpc>
                  <a:spcPct val="200000"/>
                </a:lnSpc>
                <a:spcAft>
                  <a:spcPts val="588"/>
                </a:spcAft>
                <a:defRPr/>
              </a:pPr>
              <a:r>
                <a:rPr lang="en-US" sz="2352" dirty="0">
                  <a:solidFill>
                    <a:srgbClr val="DFDFDE"/>
                  </a:solidFill>
                  <a:latin typeface="Segoe UI"/>
                </a:rPr>
                <a:t>API Apps</a:t>
              </a:r>
            </a:p>
          </p:txBody>
        </p:sp>
      </p:grpSp>
    </p:spTree>
    <p:extLst>
      <p:ext uri="{BB962C8B-B14F-4D97-AF65-F5344CB8AC3E}">
        <p14:creationId xmlns:p14="http://schemas.microsoft.com/office/powerpoint/2010/main" val="111751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77966"/>
            <a:ext cx="11053027" cy="703250"/>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1889704"/>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950840"/>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5807" y="2546515"/>
            <a:ext cx="1391041" cy="1110972"/>
            <a:chOff x="8199076" y="2596846"/>
            <a:chExt cx="1419304" cy="1133545"/>
          </a:xfrm>
        </p:grpSpPr>
        <p:grpSp>
          <p:nvGrpSpPr>
            <p:cNvPr id="21" name="Group 20"/>
            <p:cNvGrpSpPr/>
            <p:nvPr/>
          </p:nvGrpSpPr>
          <p:grpSpPr>
            <a:xfrm>
              <a:off x="8199079" y="2596846"/>
              <a:ext cx="1419301" cy="488734"/>
              <a:chOff x="4413164" y="3922505"/>
              <a:chExt cx="1135152"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77"/>
                <a:ext cx="811733"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5675" y="2532379"/>
            <a:ext cx="1628667" cy="2190708"/>
            <a:chOff x="4495188" y="2582424"/>
            <a:chExt cx="1661758" cy="2235218"/>
          </a:xfrm>
        </p:grpSpPr>
        <p:grpSp>
          <p:nvGrpSpPr>
            <p:cNvPr id="8" name="Group 7"/>
            <p:cNvGrpSpPr/>
            <p:nvPr/>
          </p:nvGrpSpPr>
          <p:grpSpPr>
            <a:xfrm>
              <a:off x="4495191" y="4328909"/>
              <a:ext cx="1199743" cy="488733"/>
              <a:chOff x="6257227" y="2200031"/>
              <a:chExt cx="959550"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02"/>
                <a:ext cx="636131"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1" y="3164430"/>
              <a:ext cx="1638599" cy="488733"/>
              <a:chOff x="6257227" y="3348347"/>
              <a:chExt cx="131054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18"/>
                <a:ext cx="9871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8" y="2582424"/>
              <a:ext cx="1661758" cy="488733"/>
              <a:chOff x="4413164" y="2191898"/>
              <a:chExt cx="1329069"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69"/>
                <a:ext cx="1005650"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867" cy="488733"/>
              <a:chOff x="6398218" y="429319"/>
              <a:chExt cx="15438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287"/>
                <a:ext cx="1139490" cy="46164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3909" y="2469624"/>
            <a:ext cx="1474396" cy="1685082"/>
            <a:chOff x="6340163" y="2518393"/>
            <a:chExt cx="1504353" cy="1719319"/>
          </a:xfrm>
        </p:grpSpPr>
        <p:grpSp>
          <p:nvGrpSpPr>
            <p:cNvPr id="22" name="Group 21"/>
            <p:cNvGrpSpPr/>
            <p:nvPr/>
          </p:nvGrpSpPr>
          <p:grpSpPr>
            <a:xfrm>
              <a:off x="6340165" y="2518393"/>
              <a:ext cx="1504351" cy="627815"/>
              <a:chOff x="4413164" y="4443783"/>
              <a:chExt cx="1203175" cy="50212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783"/>
                <a:ext cx="879756" cy="50212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3" y="3748978"/>
              <a:ext cx="1183386" cy="488734"/>
              <a:chOff x="8092919" y="3613824"/>
              <a:chExt cx="946468"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396"/>
                <a:ext cx="623049"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39678" y="2009741"/>
            <a:ext cx="3317168" cy="425323"/>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48665" y="2009741"/>
            <a:ext cx="3317168" cy="425323"/>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1464" y="2551191"/>
            <a:ext cx="1559556" cy="1103752"/>
            <a:chOff x="9827154" y="2601618"/>
            <a:chExt cx="1591243" cy="1126178"/>
          </a:xfrm>
        </p:grpSpPr>
        <p:grpSp>
          <p:nvGrpSpPr>
            <p:cNvPr id="13" name="Group 12"/>
            <p:cNvGrpSpPr/>
            <p:nvPr/>
          </p:nvGrpSpPr>
          <p:grpSpPr>
            <a:xfrm>
              <a:off x="9827154" y="2601618"/>
              <a:ext cx="1576708" cy="488733"/>
              <a:chOff x="4413164" y="2733893"/>
              <a:chExt cx="1261046"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64"/>
                <a:ext cx="9376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5486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9610" y="1497517"/>
            <a:ext cx="11109606" cy="4673970"/>
          </a:xfrm>
          <a:prstGeom prst="rect">
            <a:avLst/>
          </a:prstGeom>
        </p:spPr>
        <p:txBody>
          <a:bodyPr/>
          <a:lstStyle/>
          <a:p>
            <a:r>
              <a:rPr lang="en-US" sz="2799" dirty="0">
                <a:latin typeface="Segoe UI (Body)"/>
              </a:rPr>
              <a:t>Fully managed SQL Server database technology as a service</a:t>
            </a:r>
          </a:p>
          <a:p>
            <a:pPr marL="335975" lvl="1" indent="-335975"/>
            <a:r>
              <a:rPr lang="en-US" sz="2799" spc="-51" dirty="0"/>
              <a:t>Ideal for simple and complex applications</a:t>
            </a:r>
            <a:endParaRPr lang="en-US" sz="2799" dirty="0">
              <a:latin typeface="Segoe UI (Body)"/>
            </a:endParaRPr>
          </a:p>
          <a:p>
            <a:pPr marL="335975" lvl="1" indent="-335975"/>
            <a:r>
              <a:rPr lang="en-US" sz="2799" spc="-51" dirty="0"/>
              <a:t>Enterprise-ready with automatic support for HA</a:t>
            </a:r>
          </a:p>
          <a:p>
            <a:pPr marL="335975" lvl="1" indent="-335975"/>
            <a:endParaRPr lang="en-US" sz="2799" spc="-51" dirty="0"/>
          </a:p>
          <a:p>
            <a:endParaRPr lang="en-US" sz="2799" dirty="0"/>
          </a:p>
        </p:txBody>
      </p:sp>
      <p:grpSp>
        <p:nvGrpSpPr>
          <p:cNvPr id="44" name="Group 43"/>
          <p:cNvGrpSpPr/>
          <p:nvPr/>
        </p:nvGrpSpPr>
        <p:grpSpPr>
          <a:xfrm>
            <a:off x="3809009" y="3429000"/>
            <a:ext cx="4241410" cy="2561559"/>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Primary</a:t>
              </a:r>
            </a:p>
          </p:txBody>
        </p:sp>
      </p:grpSp>
    </p:spTree>
    <p:extLst>
      <p:ext uri="{BB962C8B-B14F-4D97-AF65-F5344CB8AC3E}">
        <p14:creationId xmlns:p14="http://schemas.microsoft.com/office/powerpoint/2010/main" val="153785905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rPr>
              <a:t>Microsoft Azure </a:t>
            </a:r>
            <a:r>
              <a:rPr kumimoji="0" lang="en-US" sz="2799" b="1" i="0" u="none" strike="noStrike" kern="1200" cap="none" spc="-100" normalizeH="0" baseline="0" noProof="0" dirty="0" err="1">
                <a:ln w="3175">
                  <a:noFill/>
                </a:ln>
                <a:solidFill>
                  <a:srgbClr val="FFFFFF"/>
                </a:solidFill>
                <a:effectLst/>
                <a:uLnTx/>
                <a:uFillTx/>
                <a:latin typeface="+mj-lt"/>
                <a:ea typeface="+mn-ea"/>
                <a:cs typeface="Segoe UI" pitchFamily="34" charset="0"/>
              </a:rPr>
              <a:t>HDInsight</a:t>
            </a:r>
            <a:endPar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18" name="TextBox 17"/>
          <p:cNvSpPr txBox="1"/>
          <p:nvPr/>
        </p:nvSpPr>
        <p:spPr>
          <a:xfrm>
            <a:off x="4189908" y="2593830"/>
            <a:ext cx="8351251" cy="2246184"/>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Microsoft instance </a:t>
            </a:r>
            <a:r>
              <a:rPr kumimoji="0" lang="en-US" sz="1999" b="0" i="0" u="none" strike="noStrike" kern="0" cap="none" spc="0" normalizeH="0" baseline="0" noProof="0" dirty="0" smtClean="0">
                <a:ln>
                  <a:noFill/>
                </a:ln>
                <a:solidFill>
                  <a:srgbClr val="FFFFFF"/>
                </a:solidFill>
                <a:effectLst/>
                <a:uLnTx/>
                <a:uFillTx/>
              </a:rPr>
              <a:t>of Hadoop distribution running as service</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Support existing ecosystem from Hive, Pig, </a:t>
            </a:r>
            <a:r>
              <a:rPr kumimoji="0" lang="en-US" sz="1999" b="0" i="0" u="none" strike="noStrike" kern="0" cap="none" spc="0" normalizeH="0" baseline="0" noProof="0" dirty="0" err="1" smtClean="0">
                <a:ln>
                  <a:noFill/>
                </a:ln>
                <a:solidFill>
                  <a:srgbClr val="FFFFFF"/>
                </a:solidFill>
                <a:effectLst/>
                <a:uLnTx/>
                <a:uFillTx/>
              </a:rPr>
              <a:t>etc</a:t>
            </a:r>
            <a:endParaRPr kumimoji="0" lang="en-US" sz="1999" b="0" i="0" u="none" strike="noStrike" kern="0" cap="none" spc="0" normalizeH="0" baseline="0" noProof="0" dirty="0" smtClean="0">
              <a:ln>
                <a:noFill/>
              </a:ln>
              <a:solidFill>
                <a:srgbClr val="FFFFFF"/>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Includes </a:t>
            </a:r>
            <a:r>
              <a:rPr kumimoji="0" lang="en-US" sz="1999" b="0" i="0" u="none" strike="noStrike" kern="0" cap="none" spc="0" normalizeH="0" baseline="0" noProof="0" dirty="0" err="1" smtClean="0">
                <a:ln>
                  <a:noFill/>
                </a:ln>
                <a:solidFill>
                  <a:srgbClr val="FFFFFF"/>
                </a:solidFill>
                <a:effectLst/>
                <a:uLnTx/>
                <a:uFillTx/>
              </a:rPr>
              <a:t>HBase</a:t>
            </a:r>
            <a:r>
              <a:rPr kumimoji="0" lang="en-US" sz="1999" b="0" i="0" u="none" strike="noStrike" kern="0" cap="none" spc="0" normalizeH="0" baseline="0" noProof="0" dirty="0" smtClean="0">
                <a:ln>
                  <a:noFill/>
                </a:ln>
                <a:solidFill>
                  <a:srgbClr val="FFFFFF"/>
                </a:solidFill>
                <a:effectLst/>
                <a:uLnTx/>
                <a:uFillTx/>
              </a:rPr>
              <a:t> and Storm </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Extended to support Excel and BI tooling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39" y="2373008"/>
            <a:ext cx="3175931" cy="238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7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399" b="1" i="0" u="none" strike="noStrike" kern="1200" cap="none" spc="-100" normalizeH="0" baseline="0" noProof="0" dirty="0">
                <a:ln w="3175">
                  <a:noFill/>
                </a:ln>
                <a:solidFill>
                  <a:schemeClr val="bg1"/>
                </a:solidFill>
                <a:effectLst/>
                <a:uLnTx/>
                <a:uFillTx/>
                <a:latin typeface="+mj-lt"/>
                <a:ea typeface="+mn-ea"/>
                <a:cs typeface="Segoe UI" pitchFamily="34" charset="0"/>
              </a:rPr>
              <a:t>Microsoft Azure Machine Learning</a:t>
            </a:r>
          </a:p>
        </p:txBody>
      </p:sp>
      <p:sp>
        <p:nvSpPr>
          <p:cNvPr id="18" name="TextBox 17"/>
          <p:cNvSpPr txBox="1"/>
          <p:nvPr/>
        </p:nvSpPr>
        <p:spPr>
          <a:xfrm>
            <a:off x="5849278" y="2126002"/>
            <a:ext cx="6405715" cy="2707729"/>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Democratized platform for Machine Learning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Fully-managed </a:t>
            </a:r>
            <a:r>
              <a:rPr kumimoji="0" lang="en-US" sz="1999" b="0" i="0" u="none" strike="noStrike" kern="0" cap="none" spc="0" normalizeH="0" baseline="0" noProof="0" dirty="0">
                <a:ln>
                  <a:noFill/>
                </a:ln>
                <a:solidFill>
                  <a:schemeClr val="bg1"/>
                </a:solidFill>
                <a:effectLst/>
                <a:uLnTx/>
                <a:uFillTx/>
              </a:rPr>
              <a:t>cloud service for </a:t>
            </a:r>
            <a:r>
              <a:rPr kumimoji="0" lang="en-US" sz="1999" b="0" i="0" u="none" strike="noStrike" kern="0" cap="none" spc="0" normalizeH="0" baseline="0" noProof="0" dirty="0" smtClean="0">
                <a:ln>
                  <a:noFill/>
                </a:ln>
                <a:solidFill>
                  <a:schemeClr val="bg1"/>
                </a:solidFill>
                <a:effectLst/>
                <a:uLnTx/>
                <a:uFillTx/>
              </a:rPr>
              <a:t>building </a:t>
            </a:r>
            <a:r>
              <a:rPr kumimoji="0" lang="en-US" sz="1999" b="0" i="0" u="none" strike="noStrike" kern="0" cap="none" spc="0" normalizeH="0" baseline="0" noProof="0" dirty="0">
                <a:ln>
                  <a:noFill/>
                </a:ln>
                <a:solidFill>
                  <a:schemeClr val="bg1"/>
                </a:solidFill>
                <a:effectLst/>
                <a:uLnTx/>
                <a:uFillTx/>
              </a:rPr>
              <a:t>predictive </a:t>
            </a:r>
            <a:endParaRPr kumimoji="0" lang="en-US" sz="1999" b="0" i="0" u="none" strike="noStrike" kern="0" cap="none" spc="0" normalizeH="0" baseline="0" noProof="0" dirty="0" smtClean="0">
              <a:ln>
                <a:noFill/>
              </a:ln>
              <a:solidFill>
                <a:schemeClr val="bg1"/>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analytics solutions</a:t>
            </a:r>
            <a:endParaRPr kumimoji="0" lang="en-US" sz="1999" b="0" i="0" u="none" strike="noStrike" kern="0" cap="none" spc="0" normalizeH="0" baseline="0" noProof="0" dirty="0">
              <a:ln>
                <a:noFill/>
              </a:ln>
              <a:solidFill>
                <a:schemeClr val="bg1"/>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Elastic</a:t>
            </a:r>
            <a:r>
              <a:rPr kumimoji="0" lang="en-US" sz="1999" b="0" i="0" u="none" strike="noStrike" kern="0" cap="none" spc="0" normalizeH="0" baseline="0" noProof="0" dirty="0">
                <a:ln>
                  <a:noFill/>
                </a:ln>
                <a:solidFill>
                  <a:schemeClr val="bg1"/>
                </a:solidFill>
                <a:effectLst/>
                <a:uLnTx/>
                <a:uFillTx/>
              </a:rPr>
              <a:t>, pay as you go with low operating costs</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Extend with Power BI, </a:t>
            </a:r>
            <a:r>
              <a:rPr kumimoji="0" lang="en-US" sz="1999" b="0" i="0" u="none" strike="noStrike" kern="0" cap="none" spc="0" normalizeH="0" baseline="0" noProof="0" dirty="0" err="1" smtClean="0">
                <a:ln>
                  <a:noFill/>
                </a:ln>
                <a:solidFill>
                  <a:schemeClr val="bg1"/>
                </a:solidFill>
                <a:effectLst/>
                <a:uLnTx/>
                <a:uFillTx/>
              </a:rPr>
              <a:t>HDInsight</a:t>
            </a:r>
            <a:r>
              <a:rPr kumimoji="0" lang="en-US" sz="1999" b="0" i="0" u="none" strike="noStrike" kern="0" cap="none" spc="0" normalizeH="0" baseline="0" noProof="0" dirty="0" smtClean="0">
                <a:ln>
                  <a:noFill/>
                </a:ln>
                <a:solidFill>
                  <a:schemeClr val="bg1"/>
                </a:solidFill>
                <a:effectLst/>
                <a:uLnTx/>
                <a:uFillTx/>
              </a:rPr>
              <a:t> and </a:t>
            </a:r>
            <a:r>
              <a:rPr kumimoji="0" lang="en-US" sz="1999" b="0" i="0" u="none" strike="noStrike" kern="0" cap="none" spc="0" normalizeH="0" baseline="0" noProof="0" dirty="0">
                <a:ln>
                  <a:noFill/>
                </a:ln>
                <a:solidFill>
                  <a:schemeClr val="bg1"/>
                </a:solidFill>
                <a:effectLst/>
                <a:uLnTx/>
                <a:uFillTx/>
              </a:rPr>
              <a:t>cloud hosted </a:t>
            </a:r>
            <a:r>
              <a:rPr kumimoji="0" lang="en-US" sz="1999" b="0" i="0" u="none" strike="noStrike" kern="0" cap="none" spc="0" normalizeH="0" baseline="0" noProof="0" dirty="0" smtClean="0">
                <a:ln>
                  <a:noFill/>
                </a:ln>
                <a:solidFill>
                  <a:schemeClr val="bg1"/>
                </a:solidFill>
                <a:effectLst/>
                <a:uLnTx/>
                <a:uFillTx/>
              </a:rPr>
              <a:t>data</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Extensible, supports R and Python</a:t>
            </a:r>
            <a:endParaRPr kumimoji="0" lang="en-US" sz="1999" b="0" i="0" u="none" strike="noStrike" kern="0" cap="none" spc="0" normalizeH="0" baseline="0" noProof="0" dirty="0">
              <a:ln>
                <a:noFill/>
              </a:ln>
              <a:solidFill>
                <a:schemeClr val="bg1"/>
              </a:solidFill>
              <a:effectLst/>
              <a:uLnTx/>
              <a:uFillTx/>
            </a:endParaRPr>
          </a:p>
        </p:txBody>
      </p:sp>
      <p:grpSp>
        <p:nvGrpSpPr>
          <p:cNvPr id="19" name="Group 18"/>
          <p:cNvGrpSpPr/>
          <p:nvPr/>
        </p:nvGrpSpPr>
        <p:grpSpPr>
          <a:xfrm>
            <a:off x="685621" y="2210117"/>
            <a:ext cx="4875530" cy="3291351"/>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823098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420" y="3209631"/>
            <a:ext cx="536909" cy="521933"/>
          </a:xfrm>
          <a:prstGeom prst="rect">
            <a:avLst/>
          </a:prstGeom>
        </p:spPr>
      </p:pic>
      <p:grpSp>
        <p:nvGrpSpPr>
          <p:cNvPr id="5" name="Group 4"/>
          <p:cNvGrpSpPr>
            <a:grpSpLocks noChangeAspect="1"/>
          </p:cNvGrpSpPr>
          <p:nvPr/>
        </p:nvGrpSpPr>
        <p:grpSpPr bwMode="auto">
          <a:xfrm>
            <a:off x="5409547" y="1366992"/>
            <a:ext cx="7817723" cy="4229120"/>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25" name="Freeform 21"/>
          <p:cNvSpPr>
            <a:spLocks/>
          </p:cNvSpPr>
          <p:nvPr/>
        </p:nvSpPr>
        <p:spPr bwMode="auto">
          <a:xfrm>
            <a:off x="13205525" y="3058209"/>
            <a:ext cx="870334" cy="851378"/>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9" name="DELAY"/>
          <p:cNvSpPr/>
          <p:nvPr/>
        </p:nvSpPr>
        <p:spPr bwMode="auto">
          <a:xfrm>
            <a:off x="12188825" y="-816883"/>
            <a:ext cx="818263" cy="81826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5"/>
          <p:cNvSpPr>
            <a:spLocks noEditPoints="1"/>
          </p:cNvSpPr>
          <p:nvPr/>
        </p:nvSpPr>
        <p:spPr bwMode="auto">
          <a:xfrm>
            <a:off x="5413704" y="3340673"/>
            <a:ext cx="931969" cy="278549"/>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28" name="TextBox 27"/>
          <p:cNvSpPr txBox="1"/>
          <p:nvPr/>
        </p:nvSpPr>
        <p:spPr>
          <a:xfrm>
            <a:off x="7817878"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latin typeface="Segoe UI Semilight"/>
              </a:rPr>
              <a:t>happen?</a:t>
            </a:r>
          </a:p>
        </p:txBody>
      </p:sp>
      <p:sp>
        <p:nvSpPr>
          <p:cNvPr id="29" name="TextBox 28"/>
          <p:cNvSpPr txBox="1"/>
          <p:nvPr/>
        </p:nvSpPr>
        <p:spPr>
          <a:xfrm>
            <a:off x="9744903"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latin typeface="Segoe UI Semilight"/>
              </a:rPr>
              <a:t>happen?</a:t>
            </a:r>
          </a:p>
        </p:txBody>
      </p:sp>
      <p:sp>
        <p:nvSpPr>
          <p:cNvPr id="30" name="TextBox 29"/>
          <p:cNvSpPr txBox="1"/>
          <p:nvPr/>
        </p:nvSpPr>
        <p:spPr>
          <a:xfrm>
            <a:off x="1162071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should I do?</a:t>
            </a:r>
          </a:p>
        </p:txBody>
      </p:sp>
      <p:sp>
        <p:nvSpPr>
          <p:cNvPr id="31" name="TextBox 30"/>
          <p:cNvSpPr txBox="1"/>
          <p:nvPr/>
        </p:nvSpPr>
        <p:spPr>
          <a:xfrm>
            <a:off x="595486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happened?</a:t>
            </a:r>
          </a:p>
        </p:txBody>
      </p:sp>
      <p:pic>
        <p:nvPicPr>
          <p:cNvPr id="33" name="Picture 32"/>
          <p:cNvPicPr>
            <a:picLocks noChangeAspect="1"/>
          </p:cNvPicPr>
          <p:nvPr/>
        </p:nvPicPr>
        <p:blipFill>
          <a:blip r:embed="rId3"/>
          <a:stretch>
            <a:fillRect/>
          </a:stretch>
        </p:blipFill>
        <p:spPr>
          <a:xfrm>
            <a:off x="4657406" y="1357824"/>
            <a:ext cx="464396" cy="528019"/>
          </a:xfrm>
          <a:prstGeom prst="rect">
            <a:avLst/>
          </a:prstGeom>
        </p:spPr>
      </p:pic>
      <p:pic>
        <p:nvPicPr>
          <p:cNvPr id="34" name="Picture 33"/>
          <p:cNvPicPr>
            <a:picLocks noChangeAspect="1"/>
          </p:cNvPicPr>
          <p:nvPr/>
        </p:nvPicPr>
        <p:blipFill>
          <a:blip r:embed="rId4"/>
          <a:stretch>
            <a:fillRect/>
          </a:stretch>
        </p:blipFill>
        <p:spPr>
          <a:xfrm rot="5400000">
            <a:off x="4605778" y="2372452"/>
            <a:ext cx="567653" cy="356471"/>
          </a:xfrm>
          <a:prstGeom prst="rect">
            <a:avLst/>
          </a:prstGeom>
        </p:spPr>
      </p:pic>
      <p:pic>
        <p:nvPicPr>
          <p:cNvPr id="36" name="Picture 35"/>
          <p:cNvPicPr>
            <a:picLocks noChangeAspect="1"/>
          </p:cNvPicPr>
          <p:nvPr/>
        </p:nvPicPr>
        <p:blipFill>
          <a:blip r:embed="rId5"/>
          <a:stretch>
            <a:fillRect/>
          </a:stretch>
        </p:blipFill>
        <p:spPr>
          <a:xfrm>
            <a:off x="4633892" y="4253696"/>
            <a:ext cx="511426" cy="404815"/>
          </a:xfrm>
          <a:prstGeom prst="rect">
            <a:avLst/>
          </a:prstGeom>
        </p:spPr>
      </p:pic>
      <p:pic>
        <p:nvPicPr>
          <p:cNvPr id="37" name="Picture 36"/>
          <p:cNvPicPr>
            <a:picLocks noChangeAspect="1"/>
          </p:cNvPicPr>
          <p:nvPr/>
        </p:nvPicPr>
        <p:blipFill>
          <a:blip r:embed="rId6"/>
          <a:stretch>
            <a:fillRect/>
          </a:stretch>
        </p:blipFill>
        <p:spPr>
          <a:xfrm>
            <a:off x="4698555" y="5143976"/>
            <a:ext cx="382100" cy="498685"/>
          </a:xfrm>
          <a:prstGeom prst="rect">
            <a:avLst/>
          </a:prstGeom>
        </p:spPr>
      </p:pic>
      <p:pic>
        <p:nvPicPr>
          <p:cNvPr id="20" name="Picture 19"/>
          <p:cNvPicPr>
            <a:picLocks noChangeAspect="1"/>
          </p:cNvPicPr>
          <p:nvPr/>
        </p:nvPicPr>
        <p:blipFill>
          <a:blip r:embed="rId7"/>
          <a:stretch>
            <a:fillRect/>
          </a:stretch>
        </p:blipFill>
        <p:spPr>
          <a:xfrm>
            <a:off x="6855285" y="3210814"/>
            <a:ext cx="440123" cy="541550"/>
          </a:xfrm>
          <a:prstGeom prst="rect">
            <a:avLst/>
          </a:prstGeom>
        </p:spPr>
      </p:pic>
      <p:pic>
        <p:nvPicPr>
          <p:cNvPr id="26" name="Picture 25"/>
          <p:cNvPicPr>
            <a:picLocks noChangeAspect="1"/>
          </p:cNvPicPr>
          <p:nvPr/>
        </p:nvPicPr>
        <p:blipFill>
          <a:blip r:embed="rId8"/>
          <a:stretch>
            <a:fillRect/>
          </a:stretch>
        </p:blipFill>
        <p:spPr>
          <a:xfrm>
            <a:off x="8644337" y="3159183"/>
            <a:ext cx="663199" cy="409170"/>
          </a:xfrm>
          <a:prstGeom prst="rect">
            <a:avLst/>
          </a:prstGeom>
        </p:spPr>
      </p:pic>
      <p:pic>
        <p:nvPicPr>
          <p:cNvPr id="38" name="Picture 37"/>
          <p:cNvPicPr>
            <a:picLocks noChangeAspect="1"/>
          </p:cNvPicPr>
          <p:nvPr/>
        </p:nvPicPr>
        <p:blipFill>
          <a:blip r:embed="rId9"/>
          <a:stretch>
            <a:fillRect/>
          </a:stretch>
        </p:blipFill>
        <p:spPr>
          <a:xfrm>
            <a:off x="10481678" y="3170315"/>
            <a:ext cx="669228" cy="661893"/>
          </a:xfrm>
          <a:prstGeom prst="rect">
            <a:avLst/>
          </a:prstGeom>
        </p:spPr>
      </p:pic>
      <p:pic>
        <p:nvPicPr>
          <p:cNvPr id="39" name="Picture 38"/>
          <p:cNvPicPr>
            <a:picLocks noChangeAspect="1"/>
          </p:cNvPicPr>
          <p:nvPr/>
        </p:nvPicPr>
        <p:blipFill>
          <a:blip r:embed="rId10"/>
          <a:stretch>
            <a:fillRect/>
          </a:stretch>
        </p:blipFill>
        <p:spPr>
          <a:xfrm>
            <a:off x="12381778" y="3170316"/>
            <a:ext cx="663199" cy="661893"/>
          </a:xfrm>
          <a:prstGeom prst="rect">
            <a:avLst/>
          </a:prstGeom>
        </p:spPr>
      </p:pic>
      <p:sp useBgFill="1">
        <p:nvSpPr>
          <p:cNvPr id="3" name="Rectangle 2"/>
          <p:cNvSpPr/>
          <p:nvPr/>
        </p:nvSpPr>
        <p:spPr bwMode="auto">
          <a:xfrm>
            <a:off x="6308843" y="2626206"/>
            <a:ext cx="7857274" cy="221072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p:cNvSpPr txBox="1"/>
          <p:nvPr/>
        </p:nvSpPr>
        <p:spPr>
          <a:xfrm>
            <a:off x="6397376" y="2819323"/>
            <a:ext cx="2480773" cy="1375514"/>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822" spc="-49" dirty="0">
                <a:gradFill>
                  <a:gsLst>
                    <a:gs pos="2917">
                      <a:srgbClr val="FFFFFF"/>
                    </a:gs>
                    <a:gs pos="30000">
                      <a:srgbClr val="FFFFFF"/>
                    </a:gs>
                  </a:gsLst>
                  <a:lin ang="5400000" scaled="0"/>
                </a:gradFill>
                <a:latin typeface="Segoe UI Light"/>
              </a:rPr>
              <a:t>Intelligent </a:t>
            </a:r>
            <a:br>
              <a:rPr lang="en-US" sz="3822" spc="-49" dirty="0">
                <a:gradFill>
                  <a:gsLst>
                    <a:gs pos="2917">
                      <a:srgbClr val="FFFFFF"/>
                    </a:gs>
                    <a:gs pos="30000">
                      <a:srgbClr val="FFFFFF"/>
                    </a:gs>
                  </a:gsLst>
                  <a:lin ang="5400000" scaled="0"/>
                </a:gradFill>
                <a:latin typeface="Segoe UI Light"/>
              </a:rPr>
            </a:br>
            <a:r>
              <a:rPr lang="en-US" sz="3822"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4107934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5" name="TextBox 4"/>
          <p:cNvSpPr txBox="1"/>
          <p:nvPr/>
        </p:nvSpPr>
        <p:spPr>
          <a:xfrm>
            <a:off x="1065212" y="2286000"/>
            <a:ext cx="10086973" cy="3373231"/>
          </a:xfrm>
          <a:prstGeom prst="rect">
            <a:avLst/>
          </a:prstGeom>
          <a:noFill/>
        </p:spPr>
        <p:txBody>
          <a:bodyPr wrap="square" lIns="182880" tIns="146304" rIns="182880" bIns="146304" rtlCol="0">
            <a:spAutoFit/>
          </a:bodyPr>
          <a:lstStyle/>
          <a:p>
            <a:pPr algn="ctr">
              <a:lnSpc>
                <a:spcPct val="90000"/>
              </a:lnSpc>
              <a:spcAft>
                <a:spcPts val="600"/>
              </a:spcAft>
            </a:pPr>
            <a:r>
              <a:rPr lang="en-US" sz="4000" dirty="0" smtClean="0">
                <a:solidFill>
                  <a:schemeClr val="bg1"/>
                </a:solidFill>
              </a:rPr>
              <a:t>aka.ms/Azure-</a:t>
            </a:r>
            <a:r>
              <a:rPr lang="en-US" sz="4000" dirty="0" err="1" smtClean="0">
                <a:solidFill>
                  <a:schemeClr val="bg1"/>
                </a:solidFill>
              </a:rPr>
              <a:t>DevCamp</a:t>
            </a:r>
            <a:endParaRPr lang="en-US" sz="4000" dirty="0" smtClean="0">
              <a:solidFill>
                <a:schemeClr val="bg1"/>
              </a:solidFill>
            </a:endParaRPr>
          </a:p>
          <a:p>
            <a:pPr algn="ctr">
              <a:lnSpc>
                <a:spcPct val="90000"/>
              </a:lnSpc>
              <a:spcAft>
                <a:spcPts val="600"/>
              </a:spcAft>
            </a:pPr>
            <a:endParaRPr lang="en-US" sz="4000" dirty="0" smtClean="0">
              <a:solidFill>
                <a:schemeClr val="bg1"/>
              </a:solidFill>
            </a:endParaRPr>
          </a:p>
          <a:p>
            <a:pPr algn="ctr">
              <a:lnSpc>
                <a:spcPct val="90000"/>
              </a:lnSpc>
              <a:spcAft>
                <a:spcPts val="600"/>
              </a:spcAft>
            </a:pPr>
            <a:endParaRPr lang="en-US" sz="4000" dirty="0">
              <a:solidFill>
                <a:schemeClr val="bg1"/>
              </a:solidFill>
            </a:endParaRPr>
          </a:p>
          <a:p>
            <a:pPr algn="ctr">
              <a:lnSpc>
                <a:spcPct val="90000"/>
              </a:lnSpc>
              <a:spcAft>
                <a:spcPts val="600"/>
              </a:spcAft>
            </a:pPr>
            <a:endParaRPr lang="en-US" sz="4000" dirty="0">
              <a:solidFill>
                <a:schemeClr val="bg1"/>
              </a:solidFill>
            </a:endParaRPr>
          </a:p>
          <a:p>
            <a:pPr algn="ctr">
              <a:lnSpc>
                <a:spcPct val="90000"/>
              </a:lnSpc>
              <a:spcAft>
                <a:spcPts val="600"/>
              </a:spcAft>
            </a:pPr>
            <a:r>
              <a:rPr lang="en-US" sz="4000" dirty="0" smtClean="0">
                <a:solidFill>
                  <a:schemeClr val="bg1"/>
                </a:solidFill>
              </a:rPr>
              <a:t>github.com/</a:t>
            </a:r>
            <a:r>
              <a:rPr lang="en-US" sz="4000" dirty="0" err="1" smtClean="0">
                <a:solidFill>
                  <a:schemeClr val="bg1"/>
                </a:solidFill>
              </a:rPr>
              <a:t>ovishesh</a:t>
            </a:r>
            <a:endParaRPr lang="en-US" sz="4000" dirty="0" smtClean="0">
              <a:solidFill>
                <a:schemeClr val="bg1"/>
              </a:solidFill>
            </a:endParaRPr>
          </a:p>
        </p:txBody>
      </p:sp>
    </p:spTree>
    <p:extLst>
      <p:ext uri="{BB962C8B-B14F-4D97-AF65-F5344CB8AC3E}">
        <p14:creationId xmlns:p14="http://schemas.microsoft.com/office/powerpoint/2010/main" val="15815443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814881" y="850885"/>
            <a:ext cx="962586" cy="2646276"/>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31" name="Freeform 13"/>
          <p:cNvSpPr>
            <a:spLocks/>
          </p:cNvSpPr>
          <p:nvPr/>
        </p:nvSpPr>
        <p:spPr bwMode="auto">
          <a:xfrm>
            <a:off x="8840698" y="3473784"/>
            <a:ext cx="936769" cy="2646276"/>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73" name="Rectangle 72"/>
          <p:cNvSpPr/>
          <p:nvPr/>
        </p:nvSpPr>
        <p:spPr bwMode="auto">
          <a:xfrm>
            <a:off x="8451691" y="3105393"/>
            <a:ext cx="450902" cy="7339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1341" y="1314997"/>
            <a:ext cx="2372049" cy="4290678"/>
          </a:xfrm>
          <a:prstGeom prst="rect">
            <a:avLst/>
          </a:prstGeom>
          <a:noFill/>
        </p:spPr>
        <p:txBody>
          <a:bodyPr wrap="square" lIns="179238" tIns="143391" rIns="179238" bIns="143391" rtlCol="0" anchor="ctr">
            <a:spAutoFit/>
          </a:bodyPr>
          <a:lstStyle/>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endPar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0748" y="1357824"/>
            <a:ext cx="464396" cy="528019"/>
          </a:xfrm>
          <a:prstGeom prst="rect">
            <a:avLst/>
          </a:prstGeom>
        </p:spPr>
      </p:pic>
      <p:pic>
        <p:nvPicPr>
          <p:cNvPr id="55" name="Picture 54"/>
          <p:cNvPicPr>
            <a:picLocks noChangeAspect="1"/>
          </p:cNvPicPr>
          <p:nvPr/>
        </p:nvPicPr>
        <p:blipFill>
          <a:blip r:embed="rId3"/>
          <a:stretch>
            <a:fillRect/>
          </a:stretch>
        </p:blipFill>
        <p:spPr>
          <a:xfrm rot="5400000">
            <a:off x="299119" y="2372452"/>
            <a:ext cx="567653" cy="356471"/>
          </a:xfrm>
          <a:prstGeom prst="rect">
            <a:avLst/>
          </a:prstGeom>
        </p:spPr>
      </p:pic>
      <p:pic>
        <p:nvPicPr>
          <p:cNvPr id="57" name="Picture 56"/>
          <p:cNvPicPr>
            <a:picLocks noChangeAspect="1"/>
          </p:cNvPicPr>
          <p:nvPr/>
        </p:nvPicPr>
        <p:blipFill>
          <a:blip r:embed="rId4"/>
          <a:stretch>
            <a:fillRect/>
          </a:stretch>
        </p:blipFill>
        <p:spPr>
          <a:xfrm>
            <a:off x="327234" y="4253696"/>
            <a:ext cx="511426" cy="404815"/>
          </a:xfrm>
          <a:prstGeom prst="rect">
            <a:avLst/>
          </a:prstGeom>
        </p:spPr>
      </p:pic>
      <p:pic>
        <p:nvPicPr>
          <p:cNvPr id="58" name="Picture 57"/>
          <p:cNvPicPr>
            <a:picLocks noChangeAspect="1"/>
          </p:cNvPicPr>
          <p:nvPr/>
        </p:nvPicPr>
        <p:blipFill>
          <a:blip r:embed="rId5"/>
          <a:stretch>
            <a:fillRect/>
          </a:stretch>
        </p:blipFill>
        <p:spPr>
          <a:xfrm>
            <a:off x="391897" y="5143976"/>
            <a:ext cx="382100" cy="498685"/>
          </a:xfrm>
          <a:prstGeom prst="rect">
            <a:avLst/>
          </a:prstGeom>
        </p:spPr>
      </p:pic>
      <p:grpSp>
        <p:nvGrpSpPr>
          <p:cNvPr id="53" name="Group 52"/>
          <p:cNvGrpSpPr>
            <a:grpSpLocks noChangeAspect="1"/>
          </p:cNvGrpSpPr>
          <p:nvPr/>
        </p:nvGrpSpPr>
        <p:grpSpPr bwMode="auto">
          <a:xfrm>
            <a:off x="1109589" y="1366992"/>
            <a:ext cx="7817723" cy="4229120"/>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45" name="TextBox 44"/>
          <p:cNvSpPr txBox="1"/>
          <p:nvPr/>
        </p:nvSpPr>
        <p:spPr>
          <a:xfrm>
            <a:off x="2129606"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0669"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7181" y="3454485"/>
            <a:ext cx="830973"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190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80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59581"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14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04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7984"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1952"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2965" y="3403216"/>
            <a:ext cx="1258637" cy="149315"/>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0618" y="3209631"/>
            <a:ext cx="536909" cy="521933"/>
          </a:xfrm>
          <a:prstGeom prst="rect">
            <a:avLst/>
          </a:prstGeom>
        </p:spPr>
      </p:pic>
    </p:spTree>
    <p:extLst>
      <p:ext uri="{BB962C8B-B14F-4D97-AF65-F5344CB8AC3E}">
        <p14:creationId xmlns:p14="http://schemas.microsoft.com/office/powerpoint/2010/main" val="328912817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95841" y="2170402"/>
            <a:ext cx="6731848" cy="2445869"/>
          </a:xfrm>
          <a:prstGeom prst="rect">
            <a:avLst/>
          </a:prstGeom>
        </p:spPr>
        <p:txBody>
          <a:bodyPr vert="horz" wrap="square" lIns="179238" tIns="143391" rIns="179238" bIns="143391"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spcBef>
                <a:spcPts val="1176"/>
              </a:spcBef>
            </a:pPr>
            <a:r>
              <a:rPr lang="en-US" sz="4704" spc="-100" dirty="0" smtClean="0">
                <a:solidFill>
                  <a:srgbClr val="0072CC"/>
                </a:solidFill>
                <a:latin typeface="Segoe UI Semilight" panose="020B0402040204020203" pitchFamily="34" charset="0"/>
                <a:cs typeface="Segoe UI Semilight" panose="020B0402040204020203" pitchFamily="34" charset="0"/>
              </a:rPr>
              <a:t>Introducing</a:t>
            </a:r>
            <a:r>
              <a:rPr lang="en-US" sz="4704" spc="-100" dirty="0" smtClean="0">
                <a:solidFill>
                  <a:srgbClr val="0072CC"/>
                </a:solidFill>
              </a:rPr>
              <a:t> </a:t>
            </a:r>
            <a:r>
              <a:rPr lang="en-US" sz="4312" spc="-100" dirty="0"/>
              <a:t/>
            </a:r>
            <a:br>
              <a:rPr lang="en-US" sz="4312" spc="-100" dirty="0"/>
            </a:br>
            <a:r>
              <a:rPr lang="en-US" sz="5293" spc="-100" dirty="0"/>
              <a:t>Cortana Analytics Suite</a:t>
            </a: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903" y="1702668"/>
            <a:ext cx="3596201" cy="3596201"/>
          </a:xfrm>
          <a:prstGeom prst="rect">
            <a:avLst/>
          </a:prstGeom>
        </p:spPr>
      </p:pic>
    </p:spTree>
    <p:extLst>
      <p:ext uri="{BB962C8B-B14F-4D97-AF65-F5344CB8AC3E}">
        <p14:creationId xmlns:p14="http://schemas.microsoft.com/office/powerpoint/2010/main" val="419813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0476"/>
            <a:ext cx="11053027" cy="703250"/>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2606528"/>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74111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4390" y="3587881"/>
            <a:ext cx="2015073" cy="846785"/>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6017" y="3587881"/>
            <a:ext cx="2220319" cy="846785"/>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0824" y="3587881"/>
            <a:ext cx="1939024" cy="846785"/>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371982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572817" y="973937"/>
            <a:ext cx="4505851" cy="4505851"/>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741" y="3117626"/>
            <a:ext cx="7399230" cy="2673040"/>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Device Connectivity and Security</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Data Ingestion and Command &amp; Control</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 Processing &amp; Predictive Analytics</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Workflow Automation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Dashboards and Visualization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295842" y="1301761"/>
            <a:ext cx="8829017"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r>
              <a:rPr lang="en-US" sz="4312" spc="-100" dirty="0">
                <a:solidFill>
                  <a:srgbClr val="0072CC"/>
                </a:solidFill>
                <a:latin typeface="Segoe UI Semilight" panose="020B0402040204020203" pitchFamily="34" charset="0"/>
                <a:cs typeface="Segoe UI Semilight" panose="020B0402040204020203" pitchFamily="34" charset="0"/>
              </a:rPr>
              <a:t>Now Available to Purchase</a:t>
            </a:r>
            <a:r>
              <a:rPr lang="en-US" sz="4312" spc="-100" dirty="0">
                <a:solidFill>
                  <a:srgbClr val="0072CC"/>
                </a:solidFill>
                <a:latin typeface="Segoe UI Light"/>
              </a:rPr>
              <a:t> </a:t>
            </a:r>
            <a:r>
              <a:rPr lang="en-US" sz="4312" spc="-100" dirty="0">
                <a:gradFill>
                  <a:gsLst>
                    <a:gs pos="1250">
                      <a:srgbClr val="FFFFFF"/>
                    </a:gs>
                    <a:gs pos="100000">
                      <a:srgbClr val="FFFFFF"/>
                    </a:gs>
                  </a:gsLst>
                  <a:lin ang="5400000" scaled="0"/>
                </a:gradFill>
                <a:latin typeface="Segoe UI Light"/>
              </a:rPr>
              <a:t/>
            </a: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a:t>
            </a:r>
            <a:r>
              <a:rPr lang="en-US" sz="4704" spc="-100" dirty="0" err="1">
                <a:gradFill>
                  <a:gsLst>
                    <a:gs pos="1250">
                      <a:srgbClr val="FFFFFF"/>
                    </a:gs>
                    <a:gs pos="100000">
                      <a:srgbClr val="FFFFFF"/>
                    </a:gs>
                  </a:gsLst>
                  <a:lin ang="5400000" scaled="0"/>
                </a:gradFill>
                <a:latin typeface="Segoe UI Light"/>
              </a:rPr>
              <a:t>IoT</a:t>
            </a:r>
            <a:r>
              <a:rPr lang="en-US" sz="4704" spc="-100" dirty="0">
                <a:gradFill>
                  <a:gsLst>
                    <a:gs pos="1250">
                      <a:srgbClr val="FFFFFF"/>
                    </a:gs>
                    <a:gs pos="100000">
                      <a:srgbClr val="FFFFFF"/>
                    </a:gs>
                  </a:gsLst>
                  <a:lin ang="5400000" scaled="0"/>
                </a:gradFill>
                <a:latin typeface="Segoe UI Light"/>
              </a:rPr>
              <a:t> Suite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2921345"/>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7961805" y="3393593"/>
            <a:ext cx="1525659" cy="2548050"/>
          </a:xfrm>
          <a:prstGeom prst="rect">
            <a:avLst/>
          </a:prstGeom>
        </p:spPr>
      </p:pic>
      <p:pic>
        <p:nvPicPr>
          <p:cNvPr id="22" name="Picture 21"/>
          <p:cNvPicPr>
            <a:picLocks noChangeAspect="1"/>
          </p:cNvPicPr>
          <p:nvPr/>
        </p:nvPicPr>
        <p:blipFill>
          <a:blip r:embed="rId5"/>
          <a:stretch>
            <a:fillRect/>
          </a:stretch>
        </p:blipFill>
        <p:spPr>
          <a:xfrm>
            <a:off x="10446656" y="3551341"/>
            <a:ext cx="1704247" cy="2604820"/>
          </a:xfrm>
          <a:prstGeom prst="rect">
            <a:avLst/>
          </a:prstGeom>
        </p:spPr>
      </p:pic>
      <p:grpSp>
        <p:nvGrpSpPr>
          <p:cNvPr id="15" name="Group 14"/>
          <p:cNvGrpSpPr/>
          <p:nvPr/>
        </p:nvGrpSpPr>
        <p:grpSpPr>
          <a:xfrm>
            <a:off x="8872126" y="659667"/>
            <a:ext cx="2791025" cy="151938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79238" tIns="143391" rIns="179238" bIns="143391" rtlCol="0">
              <a:spAutoFit/>
            </a:bodyPr>
            <a:lstStyle/>
            <a:p>
              <a:pPr defTabSz="896203">
                <a:lnSpc>
                  <a:spcPct val="90000"/>
                </a:lnSpc>
                <a:spcAft>
                  <a:spcPts val="588"/>
                </a:spcAft>
              </a:pPr>
              <a:r>
                <a:rPr lang="en-US" sz="2352" kern="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6933106" y="1895417"/>
            <a:ext cx="2001460" cy="1351264"/>
          </a:xfrm>
          <a:prstGeom prst="rect">
            <a:avLst/>
          </a:prstGeom>
        </p:spPr>
      </p:pic>
      <p:grpSp>
        <p:nvGrpSpPr>
          <p:cNvPr id="2" name="Group 4"/>
          <p:cNvGrpSpPr>
            <a:grpSpLocks noChangeAspect="1"/>
          </p:cNvGrpSpPr>
          <p:nvPr/>
        </p:nvGrpSpPr>
        <p:grpSpPr bwMode="auto">
          <a:xfrm>
            <a:off x="9825432" y="4150933"/>
            <a:ext cx="910194" cy="2091113"/>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pic>
        <p:nvPicPr>
          <p:cNvPr id="71" name="Picture 70"/>
          <p:cNvPicPr>
            <a:picLocks noChangeAspect="1"/>
          </p:cNvPicPr>
          <p:nvPr/>
        </p:nvPicPr>
        <p:blipFill>
          <a:blip r:embed="rId8"/>
          <a:stretch>
            <a:fillRect/>
          </a:stretch>
        </p:blipFill>
        <p:spPr>
          <a:xfrm flipH="1">
            <a:off x="10443120" y="2446595"/>
            <a:ext cx="1701104" cy="1072484"/>
          </a:xfrm>
          <a:prstGeom prst="rect">
            <a:avLst/>
          </a:prstGeom>
        </p:spPr>
      </p:pic>
    </p:spTree>
    <p:extLst>
      <p:ext uri="{BB962C8B-B14F-4D97-AF65-F5344CB8AC3E}">
        <p14:creationId xmlns:p14="http://schemas.microsoft.com/office/powerpoint/2010/main" val="2149897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98444232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156680897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2986"/>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3321049"/>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29928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385" y="5060507"/>
            <a:ext cx="71336" cy="7648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3873" y="5060897"/>
            <a:ext cx="71336" cy="7648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536" y="5120778"/>
            <a:ext cx="71336" cy="7648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39679" y="3323011"/>
            <a:ext cx="7117979" cy="3076399"/>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38" tIns="143391" rIns="179238" bIns="143391" rtlCol="0" anchor="ctr">
                    <a:spAutoFit/>
                  </a:bodyPr>
                  <a:lstStyle/>
                  <a:p>
                    <a:pPr defTabSz="896203">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7"/>
                <a:chOff x="4325819" y="2110810"/>
                <a:chExt cx="1803339" cy="433967"/>
              </a:xfrm>
            </p:grpSpPr>
            <p:sp>
              <p:nvSpPr>
                <p:cNvPr id="301" name="TextBox 300"/>
                <p:cNvSpPr txBox="1"/>
                <p:nvPr/>
              </p:nvSpPr>
              <p:spPr>
                <a:xfrm>
                  <a:off x="4325819" y="2110810"/>
                  <a:ext cx="1689239"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172590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879" y="349477"/>
            <a:ext cx="11072482" cy="957215"/>
          </a:xfrm>
        </p:spPr>
        <p:txBody>
          <a:bodyPr/>
          <a:lstStyle/>
          <a:p>
            <a:pPr algn="ctr"/>
            <a:r>
              <a:rPr lang="en-US" dirty="0" smtClean="0"/>
              <a:t>Great Infrastructure Enhancements</a:t>
            </a:r>
            <a:endParaRPr lang="en-US" dirty="0"/>
          </a:p>
        </p:txBody>
      </p:sp>
      <p:sp>
        <p:nvSpPr>
          <p:cNvPr id="4" name="TextBox 3"/>
          <p:cNvSpPr txBox="1"/>
          <p:nvPr/>
        </p:nvSpPr>
        <p:spPr>
          <a:xfrm>
            <a:off x="8189310" y="4798886"/>
            <a:ext cx="3777266"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63"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4" name="Rectangle 43"/>
          <p:cNvSpPr/>
          <p:nvPr/>
        </p:nvSpPr>
        <p:spPr>
          <a:xfrm>
            <a:off x="4063229" y="1449856"/>
            <a:ext cx="4062366" cy="3187967"/>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5" name="Rectangle 44"/>
          <p:cNvSpPr/>
          <p:nvPr/>
        </p:nvSpPr>
        <p:spPr>
          <a:xfrm>
            <a:off x="8125595"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grpSp>
        <p:nvGrpSpPr>
          <p:cNvPr id="46" name="Group 45"/>
          <p:cNvGrpSpPr/>
          <p:nvPr/>
        </p:nvGrpSpPr>
        <p:grpSpPr>
          <a:xfrm>
            <a:off x="9148131" y="1642854"/>
            <a:ext cx="2195641" cy="2863344"/>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896203"/>
                <a:endParaRPr lang="en-US" sz="900" kern="0">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79213" tIns="143370" rIns="179213" bIns="143370" rtlCol="0">
              <a:spAutoFit/>
            </a:bodyPr>
            <a:lstStyle/>
            <a:p>
              <a:pPr defTabSz="896203">
                <a:lnSpc>
                  <a:spcPct val="90000"/>
                </a:lnSpc>
                <a:spcAft>
                  <a:spcPts val="588"/>
                </a:spcAft>
              </a:pPr>
              <a:r>
                <a:rPr lang="en-US" sz="5997" b="1" kern="0" dirty="0">
                  <a:solidFill>
                    <a:srgbClr val="FFFFFF"/>
                  </a:solidFill>
                </a:rPr>
                <a:t>G</a:t>
              </a:r>
            </a:p>
          </p:txBody>
        </p:sp>
      </p:grpSp>
      <p:grpSp>
        <p:nvGrpSpPr>
          <p:cNvPr id="53" name="Group 52"/>
          <p:cNvGrpSpPr/>
          <p:nvPr/>
        </p:nvGrpSpPr>
        <p:grpSpPr>
          <a:xfrm>
            <a:off x="4565525" y="1538024"/>
            <a:ext cx="2886201" cy="2991032"/>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201784" y="5289344"/>
            <a:ext cx="3405294" cy="959876"/>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Optimized for data workloads</a:t>
            </a:r>
          </a:p>
          <a:p>
            <a:pPr defTabSz="896203">
              <a:lnSpc>
                <a:spcPct val="90000"/>
              </a:lnSpc>
              <a:spcBef>
                <a:spcPts val="300"/>
              </a:spcBef>
              <a:buClr>
                <a:srgbClr val="FFFFFF"/>
              </a:buClr>
            </a:pPr>
            <a:r>
              <a:rPr lang="en-US" sz="1400" kern="0" dirty="0">
                <a:solidFill>
                  <a:srgbClr val="FDFDFD"/>
                </a:solidFill>
              </a:rPr>
              <a:t>Up to 32 CPU cores, 450 GB RAM, </a:t>
            </a:r>
            <a:br>
              <a:rPr lang="en-US" sz="1400" kern="0" dirty="0">
                <a:solidFill>
                  <a:srgbClr val="FDFDFD"/>
                </a:solidFill>
              </a:rPr>
            </a:br>
            <a:r>
              <a:rPr lang="en-US" sz="1400" kern="0" dirty="0">
                <a:solidFill>
                  <a:srgbClr val="FDFDFD"/>
                </a:solidFill>
              </a:rPr>
              <a:t>6.5 TB local SSD</a:t>
            </a:r>
          </a:p>
          <a:p>
            <a:pPr defTabSz="896203">
              <a:lnSpc>
                <a:spcPct val="90000"/>
              </a:lnSpc>
              <a:spcBef>
                <a:spcPts val="300"/>
              </a:spcBef>
              <a:buClr>
                <a:srgbClr val="FFFFFF"/>
              </a:buClr>
            </a:pPr>
            <a:r>
              <a:rPr lang="en-US" sz="1400" kern="0" dirty="0">
                <a:solidFill>
                  <a:srgbClr val="FDFDFD"/>
                </a:solidFill>
              </a:rPr>
              <a:t>Latest generation Intel processor</a:t>
            </a:r>
          </a:p>
        </p:txBody>
      </p:sp>
      <p:sp>
        <p:nvSpPr>
          <p:cNvPr id="60" name="TextBox 59"/>
          <p:cNvSpPr txBox="1"/>
          <p:nvPr/>
        </p:nvSpPr>
        <p:spPr>
          <a:xfrm>
            <a:off x="4203048" y="4798887"/>
            <a:ext cx="3405295"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03048" y="5289342"/>
            <a:ext cx="3405294" cy="762210"/>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Up to 64 TB of storage per VM</a:t>
            </a:r>
          </a:p>
          <a:p>
            <a:pPr defTabSz="896203">
              <a:lnSpc>
                <a:spcPct val="90000"/>
              </a:lnSpc>
              <a:spcBef>
                <a:spcPts val="300"/>
              </a:spcBef>
              <a:buClr>
                <a:srgbClr val="FFFFFF"/>
              </a:buClr>
            </a:pPr>
            <a:r>
              <a:rPr lang="en-US" sz="1400" kern="0" dirty="0">
                <a:solidFill>
                  <a:srgbClr val="FDFDFD"/>
                </a:solidFill>
              </a:rPr>
              <a:t>&gt;80,000 IOPS per VM</a:t>
            </a:r>
          </a:p>
          <a:p>
            <a:pPr defTabSz="896203">
              <a:lnSpc>
                <a:spcPct val="90000"/>
              </a:lnSpc>
              <a:spcBef>
                <a:spcPts val="300"/>
              </a:spcBef>
              <a:buClr>
                <a:srgbClr val="FFFFFF"/>
              </a:buClr>
            </a:pPr>
            <a:r>
              <a:rPr lang="en-US" sz="1400" kern="0" dirty="0">
                <a:solidFill>
                  <a:srgbClr val="FDFDFD"/>
                </a:solidFill>
              </a:rPr>
              <a:t>Less than 1ms read latency</a:t>
            </a:r>
          </a:p>
        </p:txBody>
      </p:sp>
      <p:sp>
        <p:nvSpPr>
          <p:cNvPr id="62" name="TextBox 61"/>
          <p:cNvSpPr txBox="1"/>
          <p:nvPr/>
        </p:nvSpPr>
        <p:spPr>
          <a:xfrm>
            <a:off x="264192" y="4798887"/>
            <a:ext cx="3716059"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4192" y="5289343"/>
            <a:ext cx="3405294" cy="1234457"/>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Integrated management portal</a:t>
            </a:r>
          </a:p>
          <a:p>
            <a:pPr defTabSz="896203">
              <a:lnSpc>
                <a:spcPct val="90000"/>
              </a:lnSpc>
              <a:spcBef>
                <a:spcPts val="300"/>
              </a:spcBef>
              <a:buClr>
                <a:srgbClr val="FFFFFF"/>
              </a:buClr>
            </a:pPr>
            <a:r>
              <a:rPr lang="en-US" sz="1400" kern="0" dirty="0">
                <a:solidFill>
                  <a:srgbClr val="FDFDFD"/>
                </a:solidFill>
              </a:rPr>
              <a:t>Application Templates</a:t>
            </a:r>
          </a:p>
          <a:p>
            <a:pPr defTabSz="896203">
              <a:lnSpc>
                <a:spcPct val="90000"/>
              </a:lnSpc>
              <a:spcBef>
                <a:spcPts val="300"/>
              </a:spcBef>
              <a:buClr>
                <a:srgbClr val="FFFFFF"/>
              </a:buClr>
            </a:pPr>
            <a:r>
              <a:rPr lang="en-US" sz="1400" kern="0" dirty="0">
                <a:solidFill>
                  <a:srgbClr val="FDFDFD"/>
                </a:solidFill>
              </a:rPr>
              <a:t>Lifecycle Management</a:t>
            </a:r>
          </a:p>
          <a:p>
            <a:pPr defTabSz="896203">
              <a:lnSpc>
                <a:spcPct val="90000"/>
              </a:lnSpc>
              <a:spcBef>
                <a:spcPts val="300"/>
              </a:spcBef>
              <a:buClr>
                <a:srgbClr val="FFFFFF"/>
              </a:buClr>
            </a:pPr>
            <a:r>
              <a:rPr lang="en-US" sz="1400" kern="0" dirty="0">
                <a:solidFill>
                  <a:srgbClr val="FDFDFD"/>
                </a:solidFill>
              </a:rPr>
              <a:t>Role Based Access Control</a:t>
            </a:r>
          </a:p>
          <a:p>
            <a:pPr defTabSz="896203">
              <a:lnSpc>
                <a:spcPct val="90000"/>
              </a:lnSpc>
              <a:spcBef>
                <a:spcPts val="300"/>
              </a:spcBef>
              <a:buClr>
                <a:srgbClr val="FFFFFF"/>
              </a:buClr>
            </a:pPr>
            <a:r>
              <a:rPr lang="en-US" sz="1400" kern="0" dirty="0">
                <a:solidFill>
                  <a:srgbClr val="FDFDFD"/>
                </a:solidFill>
              </a:rPr>
              <a:t>Billing API</a:t>
            </a:r>
          </a:p>
        </p:txBody>
      </p:sp>
      <p:grpSp>
        <p:nvGrpSpPr>
          <p:cNvPr id="6" name="Group 5"/>
          <p:cNvGrpSpPr/>
          <p:nvPr/>
        </p:nvGrpSpPr>
        <p:grpSpPr>
          <a:xfrm>
            <a:off x="192419" y="2039153"/>
            <a:ext cx="3521904" cy="2025183"/>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49023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3143" y="1877055"/>
            <a:ext cx="5392391" cy="2091113"/>
          </a:xfrm>
        </p:spPr>
        <p:txBody>
          <a:bodyPr/>
          <a:lstStyle/>
          <a:p>
            <a:r>
              <a:rPr lang="en-US" sz="5881" dirty="0"/>
              <a:t>New </a:t>
            </a:r>
            <a:r>
              <a:rPr lang="en-US" sz="5881" b="1" dirty="0">
                <a:latin typeface="Segoe UI Semibold" panose="020B0702040204020203" pitchFamily="34" charset="0"/>
                <a:cs typeface="Segoe UI Semibold" panose="020B0702040204020203" pitchFamily="34" charset="0"/>
              </a:rPr>
              <a:t>N</a:t>
            </a:r>
            <a:r>
              <a:rPr lang="en-US" sz="5881" dirty="0"/>
              <a:t> family of</a:t>
            </a:r>
            <a:br>
              <a:rPr lang="en-US" sz="5881" dirty="0"/>
            </a:br>
            <a:r>
              <a:rPr lang="en-US" sz="5881" dirty="0"/>
              <a:t>virtual machines</a:t>
            </a:r>
          </a:p>
        </p:txBody>
      </p:sp>
      <p:sp>
        <p:nvSpPr>
          <p:cNvPr id="10" name="Content Placeholder 2"/>
          <p:cNvSpPr txBox="1">
            <a:spLocks/>
          </p:cNvSpPr>
          <p:nvPr/>
        </p:nvSpPr>
        <p:spPr>
          <a:xfrm>
            <a:off x="6393143" y="3930844"/>
            <a:ext cx="5564316" cy="1677162"/>
          </a:xfrm>
          <a:prstGeom prst="rect">
            <a:avLst/>
          </a:prstGeom>
          <a:noFill/>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buNone/>
            </a:pPr>
            <a:r>
              <a:rPr lang="en-US" sz="3136" dirty="0"/>
              <a:t>Latest NVIDIA GPU</a:t>
            </a:r>
          </a:p>
          <a:p>
            <a:pPr marL="0" indent="0" defTabSz="914180">
              <a:buNone/>
            </a:pPr>
            <a:r>
              <a:rPr lang="en-US" sz="3136" dirty="0"/>
              <a:t>Superfast RDMA network</a:t>
            </a:r>
          </a:p>
          <a:p>
            <a:pPr marL="0" indent="0" defTabSz="914180">
              <a:buNone/>
            </a:pPr>
            <a:r>
              <a:rPr lang="en-US" sz="3136" dirty="0"/>
              <a:t>High-end remote visualization </a:t>
            </a:r>
          </a:p>
        </p:txBody>
      </p:sp>
      <p:cxnSp>
        <p:nvCxnSpPr>
          <p:cNvPr id="4" name="Straight Connector 3"/>
          <p:cNvCxnSpPr/>
          <p:nvPr/>
        </p:nvCxnSpPr>
        <p:spPr>
          <a:xfrm>
            <a:off x="6535190" y="3793305"/>
            <a:ext cx="5078418"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71519" y="4847970"/>
            <a:ext cx="4390921" cy="1853504"/>
          </a:xfrm>
          <a:prstGeom prst="rect">
            <a:avLst/>
          </a:prstGeom>
        </p:spPr>
      </p:pic>
      <p:sp>
        <p:nvSpPr>
          <p:cNvPr id="18" name="AutoShape 3"/>
          <p:cNvSpPr>
            <a:spLocks noChangeAspect="1" noChangeArrowheads="1" noTextEdit="1"/>
          </p:cNvSpPr>
          <p:nvPr/>
        </p:nvSpPr>
        <p:spPr bwMode="auto">
          <a:xfrm>
            <a:off x="5535563" y="1263206"/>
            <a:ext cx="3977495" cy="360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1" name="Rectangle 20"/>
          <p:cNvSpPr/>
          <p:nvPr/>
        </p:nvSpPr>
        <p:spPr>
          <a:xfrm>
            <a:off x="6510297" y="1154404"/>
            <a:ext cx="3172663" cy="816249"/>
          </a:xfrm>
          <a:prstGeom prst="rect">
            <a:avLst/>
          </a:prstGeom>
        </p:spPr>
        <p:txBody>
          <a:bodyPr wrap="none">
            <a:spAutoFit/>
          </a:bodyPr>
          <a:lstStyle/>
          <a:p>
            <a:pPr defTabSz="896203"/>
            <a:r>
              <a:rPr lang="en-US" sz="4704" kern="0" dirty="0" smtClean="0">
                <a:solidFill>
                  <a:srgbClr val="0072CC"/>
                </a:solidFill>
                <a:latin typeface="Segoe UI Semilight" panose="020B0402040204020203" pitchFamily="34" charset="0"/>
                <a:cs typeface="Segoe UI Semilight" panose="020B0402040204020203" pitchFamily="34" charset="0"/>
              </a:rPr>
              <a:t>Introducing</a:t>
            </a:r>
            <a:endParaRPr lang="en-US" sz="4704" kern="0" dirty="0">
              <a:solidFill>
                <a:sysClr val="windowText" lastClr="000000"/>
              </a:solidFill>
            </a:endParaRPr>
          </a:p>
        </p:txBody>
      </p:sp>
      <p:grpSp>
        <p:nvGrpSpPr>
          <p:cNvPr id="3" name="Group 2"/>
          <p:cNvGrpSpPr/>
          <p:nvPr/>
        </p:nvGrpSpPr>
        <p:grpSpPr>
          <a:xfrm>
            <a:off x="1400158" y="1263206"/>
            <a:ext cx="3963479" cy="3647243"/>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3" name="TextBox 22"/>
            <p:cNvSpPr txBox="1"/>
            <p:nvPr/>
          </p:nvSpPr>
          <p:spPr>
            <a:xfrm>
              <a:off x="3795046" y="-3255168"/>
              <a:ext cx="1921490" cy="2594623"/>
            </a:xfrm>
            <a:prstGeom prst="rect">
              <a:avLst/>
            </a:prstGeom>
            <a:noFill/>
          </p:spPr>
          <p:txBody>
            <a:bodyPr wrap="none" lIns="179238" tIns="143391" rIns="179238" bIns="143391" rtlCol="0">
              <a:spAutoFit/>
            </a:bodyPr>
            <a:lstStyle/>
            <a:p>
              <a:pPr defTabSz="896203">
                <a:lnSpc>
                  <a:spcPct val="90000"/>
                </a:lnSpc>
                <a:spcAft>
                  <a:spcPts val="588"/>
                </a:spcAft>
              </a:pPr>
              <a:r>
                <a:rPr lang="en-US" sz="16270" b="1" kern="0"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375144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9" y="167135"/>
            <a:ext cx="11652805" cy="899665"/>
          </a:xfrm>
        </p:spPr>
        <p:txBody>
          <a:bodyPr/>
          <a:lstStyle/>
          <a:p>
            <a:r>
              <a:rPr lang="en-US" dirty="0" smtClean="0"/>
              <a:t>Agenda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33612816"/>
              </p:ext>
            </p:extLst>
          </p:nvPr>
        </p:nvGraphicFramePr>
        <p:xfrm>
          <a:off x="415774" y="985644"/>
          <a:ext cx="11506200" cy="5643756"/>
        </p:xfrm>
        <a:graphic>
          <a:graphicData uri="http://schemas.openxmlformats.org/drawingml/2006/table">
            <a:tbl>
              <a:tblPr/>
              <a:tblGrid>
                <a:gridCol w="2119005">
                  <a:extLst>
                    <a:ext uri="{9D8B030D-6E8A-4147-A177-3AD203B41FA5}">
                      <a16:colId xmlns:a16="http://schemas.microsoft.com/office/drawing/2014/main" val="567087669"/>
                    </a:ext>
                  </a:extLst>
                </a:gridCol>
                <a:gridCol w="2987799">
                  <a:extLst>
                    <a:ext uri="{9D8B030D-6E8A-4147-A177-3AD203B41FA5}">
                      <a16:colId xmlns:a16="http://schemas.microsoft.com/office/drawing/2014/main" val="2249206901"/>
                    </a:ext>
                  </a:extLst>
                </a:gridCol>
                <a:gridCol w="3199698">
                  <a:extLst>
                    <a:ext uri="{9D8B030D-6E8A-4147-A177-3AD203B41FA5}">
                      <a16:colId xmlns:a16="http://schemas.microsoft.com/office/drawing/2014/main" val="98414406"/>
                    </a:ext>
                  </a:extLst>
                </a:gridCol>
                <a:gridCol w="3199698">
                  <a:extLst>
                    <a:ext uri="{9D8B030D-6E8A-4147-A177-3AD203B41FA5}">
                      <a16:colId xmlns:a16="http://schemas.microsoft.com/office/drawing/2014/main" val="1292609638"/>
                    </a:ext>
                  </a:extLst>
                </a:gridCol>
              </a:tblGrid>
              <a:tr h="310001">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75795">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0595">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0596">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a:t>
                      </a:r>
                      <a:r>
                        <a:rPr lang="fr-FR" sz="2000" b="0" i="0" u="none" strike="noStrike" dirty="0" smtClean="0">
                          <a:solidFill>
                            <a:srgbClr val="000000"/>
                          </a:solidFill>
                          <a:effectLst/>
                          <a:latin typeface="Calibri" panose="020F0502020204030204" pitchFamily="34" charset="0"/>
                        </a:rPr>
                        <a:t>Service</a:t>
                      </a:r>
                      <a:endParaRPr lang="fr-FR" sz="20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smtClean="0">
                          <a:solidFill>
                            <a:srgbClr val="000000"/>
                          </a:solidFill>
                          <a:effectLst/>
                          <a:latin typeface="Calibri" panose="020F0502020204030204" pitchFamily="34" charset="0"/>
                        </a:rPr>
                        <a:t>API </a:t>
                      </a:r>
                      <a:r>
                        <a:rPr lang="en-US" sz="1800" b="0" i="0" u="none" strike="noStrike" dirty="0">
                          <a:solidFill>
                            <a:srgbClr val="000000"/>
                          </a:solidFill>
                          <a:effectLst/>
                          <a:latin typeface="Calibri" panose="020F0502020204030204" pitchFamily="34" charset="0"/>
                        </a:rPr>
                        <a:t>-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75799">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smtClean="0">
                          <a:solidFill>
                            <a:srgbClr val="000000"/>
                          </a:solidFill>
                          <a:effectLst/>
                          <a:latin typeface="Calibri" panose="020F0502020204030204" pitchFamily="34" charset="0"/>
                        </a:rPr>
                        <a:t>Web </a:t>
                      </a:r>
                      <a:r>
                        <a:rPr lang="en-US" sz="1800" b="0" i="0" u="none" strike="noStrike" dirty="0">
                          <a:solidFill>
                            <a:srgbClr val="000000"/>
                          </a:solidFill>
                          <a:effectLst/>
                          <a:latin typeface="Calibri" panose="020F0502020204030204" pitchFamily="34" charset="0"/>
                        </a:rPr>
                        <a:t>-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2105">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1000">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smtClean="0">
                          <a:solidFill>
                            <a:srgbClr val="000000"/>
                          </a:solidFill>
                          <a:effectLst/>
                          <a:latin typeface="Calibri" panose="020F0502020204030204" pitchFamily="34" charset="0"/>
                        </a:rPr>
                        <a:t>Azure</a:t>
                      </a:r>
                      <a:r>
                        <a:rPr lang="en-NZ" sz="2000" b="0" i="0" u="none" strike="noStrike" baseline="0" dirty="0" smtClean="0">
                          <a:solidFill>
                            <a:srgbClr val="000000"/>
                          </a:solidFill>
                          <a:effectLst/>
                          <a:latin typeface="Calibri" panose="020F0502020204030204" pitchFamily="34" charset="0"/>
                        </a:rPr>
                        <a:t> AD </a:t>
                      </a:r>
                      <a:r>
                        <a:rPr lang="en-NZ" sz="2000" b="0" i="0" u="none" strike="noStrike" dirty="0" smtClean="0">
                          <a:solidFill>
                            <a:srgbClr val="000000"/>
                          </a:solidFill>
                          <a:effectLst/>
                          <a:latin typeface="Calibri" panose="020F0502020204030204" pitchFamily="34" charset="0"/>
                        </a:rPr>
                        <a:t>and </a:t>
                      </a:r>
                    </a:p>
                    <a:p>
                      <a:pPr algn="ctr" fontAlgn="ctr"/>
                      <a:r>
                        <a:rPr lang="en-NZ" sz="2000" b="0" i="0" u="none" strike="noStrike" dirty="0" smtClean="0">
                          <a:solidFill>
                            <a:srgbClr val="000000"/>
                          </a:solidFill>
                          <a:effectLst/>
                          <a:latin typeface="Calibri" panose="020F0502020204030204" pitchFamily="34" charset="0"/>
                        </a:rPr>
                        <a:t>API </a:t>
                      </a:r>
                      <a:r>
                        <a:rPr lang="en-NZ" sz="2000" b="0" i="0" u="none" strike="noStrike" dirty="0">
                          <a:solidFill>
                            <a:srgbClr val="000000"/>
                          </a:solidFill>
                          <a:effectLst/>
                          <a:latin typeface="Calibri" panose="020F0502020204030204" pitchFamily="34" charset="0"/>
                        </a:rPr>
                        <a:t>Management</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1413">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86213">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Evening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0586">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1000">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10001">
                <a:tc>
                  <a:txBody>
                    <a:bodyPr/>
                    <a:lstStyle/>
                    <a:p>
                      <a:pPr algn="ctr" fontAlgn="b"/>
                      <a:r>
                        <a:rPr lang="en-US" sz="1800" b="1" i="0" u="none" strike="noStrike" dirty="0">
                          <a:solidFill>
                            <a:srgbClr val="000000"/>
                          </a:solidFill>
                          <a:effectLst/>
                          <a:latin typeface="Calibri" panose="020F0502020204030204" pitchFamily="34" charset="0"/>
                        </a:rPr>
                        <a:t>16:30</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19181184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35453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2" y="2084729"/>
            <a:ext cx="8961851" cy="2342962"/>
          </a:xfrm>
        </p:spPr>
        <p:txBody>
          <a:bodyPr/>
          <a:lstStyle/>
          <a:p>
            <a:r>
              <a:rPr lang="en-US" sz="7841" dirty="0"/>
              <a:t>The Cloud for </a:t>
            </a:r>
            <a:br>
              <a:rPr lang="en-US" sz="7841" dirty="0"/>
            </a:br>
            <a:r>
              <a:rPr lang="en-US" sz="7841" dirty="0"/>
              <a:t>Modern Business</a:t>
            </a:r>
          </a:p>
        </p:txBody>
      </p:sp>
      <p:sp>
        <p:nvSpPr>
          <p:cNvPr id="60419" name="Text Placeholder 2"/>
          <p:cNvSpPr>
            <a:spLocks noGrp="1"/>
          </p:cNvSpPr>
          <p:nvPr>
            <p:ph type="body" sz="quarter" idx="12"/>
          </p:nvPr>
        </p:nvSpPr>
        <p:spPr>
          <a:xfrm>
            <a:off x="269231" y="4974149"/>
            <a:ext cx="7169469" cy="695850"/>
          </a:xfrm>
        </p:spPr>
        <p:txBody>
          <a:bodyPr/>
          <a:lstStyle/>
          <a:p>
            <a:r>
              <a:rPr lang="en-US" altLang="en-US" dirty="0" smtClean="0"/>
              <a:t>Vishesh Oberoi</a:t>
            </a:r>
          </a:p>
          <a:p>
            <a:pPr>
              <a:lnSpc>
                <a:spcPct val="150000"/>
              </a:lnSpc>
            </a:pPr>
            <a:r>
              <a:rPr lang="en-US" altLang="en-US" sz="2352" dirty="0" smtClean="0">
                <a:latin typeface="+mn-lt"/>
              </a:rPr>
              <a:t>@</a:t>
            </a:r>
            <a:r>
              <a:rPr lang="en-US" altLang="en-US" sz="2352" dirty="0" err="1" smtClean="0">
                <a:latin typeface="+mn-lt"/>
              </a:rPr>
              <a:t>ovishesh</a:t>
            </a:r>
            <a:endParaRPr lang="en-US" altLang="en-US" dirty="0" smtClean="0">
              <a:latin typeface="+mn-lt"/>
            </a:endParaRPr>
          </a:p>
        </p:txBody>
      </p:sp>
    </p:spTree>
    <p:extLst>
      <p:ext uri="{BB962C8B-B14F-4D97-AF65-F5344CB8AC3E}">
        <p14:creationId xmlns:p14="http://schemas.microsoft.com/office/powerpoint/2010/main" val="236295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smtClean="0"/>
              <a:t>On Demand Media Services</a:t>
            </a:r>
          </a:p>
          <a:p>
            <a:r>
              <a:rPr lang="en-US" sz="3200" dirty="0" smtClean="0"/>
              <a:t>Video-on-demand</a:t>
            </a:r>
          </a:p>
          <a:p>
            <a:pPr lvl="1"/>
            <a:r>
              <a:rPr lang="en-US" sz="1800" dirty="0" smtClean="0"/>
              <a:t>Ingest</a:t>
            </a:r>
          </a:p>
          <a:p>
            <a:pPr lvl="1"/>
            <a:r>
              <a:rPr lang="en-US" sz="1800" dirty="0" smtClean="0"/>
              <a:t>Encode</a:t>
            </a:r>
          </a:p>
          <a:p>
            <a:pPr lvl="1"/>
            <a:r>
              <a:rPr lang="en-US" sz="1800" dirty="0" smtClean="0"/>
              <a:t>Package</a:t>
            </a:r>
          </a:p>
          <a:p>
            <a:pPr lvl="1"/>
            <a:r>
              <a:rPr lang="en-US" sz="1800" dirty="0" smtClean="0"/>
              <a:t>Encrypt</a:t>
            </a:r>
          </a:p>
          <a:p>
            <a:pPr lvl="1"/>
            <a:r>
              <a:rPr lang="en-US" sz="1800" dirty="0" smtClean="0"/>
              <a:t>Delivery</a:t>
            </a:r>
          </a:p>
          <a:p>
            <a:r>
              <a:rPr lang="en-US" sz="3200" dirty="0" smtClean="0"/>
              <a:t>Live Streaming Support</a:t>
            </a:r>
          </a:p>
          <a:p>
            <a:r>
              <a:rPr lang="en-US" sz="3200" dirty="0" smtClean="0"/>
              <a:t>Office 365 Integration</a:t>
            </a:r>
          </a:p>
          <a:p>
            <a:r>
              <a:rPr lang="en-US" sz="3200" dirty="0" smtClean="0"/>
              <a:t>Azure Media Player</a:t>
            </a:r>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15187" y="2430703"/>
            <a:ext cx="2705069" cy="3399366"/>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40538" y="1076251"/>
            <a:ext cx="8907750" cy="999711"/>
          </a:xfrm>
          <a:prstGeom prst="rect">
            <a:avLst/>
          </a:prstGeom>
        </p:spPr>
        <p:txBody>
          <a:bodyPr wrap="square">
            <a:spAutoFit/>
          </a:bodyPr>
          <a:lstStyle/>
          <a:p>
            <a:pPr algn="ctr" defTabSz="913856" fontAlgn="base">
              <a:lnSpc>
                <a:spcPct val="90000"/>
              </a:lnSpc>
              <a:spcBef>
                <a:spcPct val="0"/>
              </a:spcBef>
              <a:spcAft>
                <a:spcPct val="0"/>
              </a:spcAft>
              <a:defRPr/>
            </a:pP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282"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282"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1477115222"/>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25577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6986" y="638902"/>
            <a:ext cx="11031838" cy="2386978"/>
          </a:xfrm>
          <a:prstGeom prst="rect">
            <a:avLst/>
          </a:prstGeom>
        </p:spPr>
        <p:txBody>
          <a:bodyPr>
            <a:normAutofit/>
          </a:bodyPr>
          <a:lstStyle/>
          <a:p>
            <a:r>
              <a:rPr lang="en-US" altLang="zh-CN" sz="6598" dirty="0"/>
              <a:t>A different mindset</a:t>
            </a:r>
            <a:endParaRPr lang="en-US" sz="6598" dirty="0"/>
          </a:p>
        </p:txBody>
      </p:sp>
      <p:sp>
        <p:nvSpPr>
          <p:cNvPr id="6" name="Subtitle 5"/>
          <p:cNvSpPr>
            <a:spLocks noGrp="1"/>
          </p:cNvSpPr>
          <p:nvPr>
            <p:ph type="subTitle" idx="4294967295"/>
          </p:nvPr>
        </p:nvSpPr>
        <p:spPr>
          <a:xfrm>
            <a:off x="1156986" y="3359168"/>
            <a:ext cx="11031838" cy="3212263"/>
          </a:xfrm>
          <a:prstGeom prst="rect">
            <a:avLst/>
          </a:prstGeom>
        </p:spPr>
        <p:txBody>
          <a:bodyPr>
            <a:noAutofit/>
          </a:bodyPr>
          <a:lstStyle/>
          <a:p>
            <a:pPr marL="0" indent="0">
              <a:buNone/>
            </a:pPr>
            <a:r>
              <a:rPr lang="en-US" sz="3999" dirty="0">
                <a:solidFill>
                  <a:srgbClr val="92D050"/>
                </a:solidFill>
                <a:sym typeface="Wingdings" panose="05000000000000000000" pitchFamily="2" charset="2"/>
              </a:rPr>
              <a:t> </a:t>
            </a:r>
            <a:r>
              <a:rPr lang="en-US" altLang="zh-CN" sz="3999" dirty="0">
                <a:sym typeface="Wingdings" panose="05000000000000000000" pitchFamily="2" charset="2"/>
              </a:rPr>
              <a:t>Embracing errors</a:t>
            </a:r>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D</a:t>
            </a:r>
            <a:r>
              <a:rPr lang="en-US" altLang="zh-CN" sz="3999" dirty="0">
                <a:sym typeface="Wingdings" panose="05000000000000000000" pitchFamily="2" charset="2"/>
              </a:rPr>
              <a:t>esign for availability, reliability, scalability</a:t>
            </a:r>
            <a:endParaRPr lang="en-US" sz="3999" dirty="0"/>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Performance</a:t>
            </a:r>
            <a:endParaRPr lang="en-US" sz="3999" dirty="0"/>
          </a:p>
          <a:p>
            <a:endParaRPr lang="en-US" sz="3999" dirty="0"/>
          </a:p>
        </p:txBody>
      </p:sp>
    </p:spTree>
    <p:extLst>
      <p:ext uri="{BB962C8B-B14F-4D97-AF65-F5344CB8AC3E}">
        <p14:creationId xmlns:p14="http://schemas.microsoft.com/office/powerpoint/2010/main" val="161894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2067" y="872512"/>
            <a:ext cx="4842813" cy="3014377"/>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14126"/>
            <a:endParaRPr lang="en-US" sz="1799" kern="0">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4566" y="2965357"/>
            <a:ext cx="666130" cy="561887"/>
          </a:xfrm>
          <a:prstGeom prst="rect">
            <a:avLst/>
          </a:prstGeom>
        </p:spPr>
      </p:pic>
      <p:grpSp>
        <p:nvGrpSpPr>
          <p:cNvPr id="93" name="Group 92"/>
          <p:cNvGrpSpPr/>
          <p:nvPr/>
        </p:nvGrpSpPr>
        <p:grpSpPr>
          <a:xfrm>
            <a:off x="7405846" y="2672252"/>
            <a:ext cx="808720" cy="57404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6615" y="2978493"/>
            <a:ext cx="9630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1297" y="3735677"/>
            <a:ext cx="1553149" cy="809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1297" y="2978493"/>
            <a:ext cx="1553150" cy="757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5603" y="3735676"/>
            <a:ext cx="570850"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5532" y="1747033"/>
            <a:ext cx="1865268" cy="994100"/>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5531" y="4545091"/>
            <a:ext cx="1244092" cy="1122860"/>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5984" y="1992129"/>
            <a:ext cx="3041751" cy="749004"/>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7622" y="2672252"/>
            <a:ext cx="116398" cy="1580582"/>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7631" y="3527244"/>
            <a:ext cx="2420248" cy="1297095"/>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660" y="3462623"/>
            <a:ext cx="2261025" cy="899807"/>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pPr defTabSz="914126"/>
              <a:r>
                <a:rPr lang="en-US" sz="1799" kern="0" dirty="0">
                  <a:solidFill>
                    <a:schemeClr val="bg1"/>
                  </a:solidFill>
                </a:rPr>
                <a:t>User</a:t>
              </a:r>
            </a:p>
          </p:txBody>
        </p:sp>
        <p:sp>
          <p:nvSpPr>
            <p:cNvPr id="41" name="TextBox 40"/>
            <p:cNvSpPr txBox="1"/>
            <p:nvPr/>
          </p:nvSpPr>
          <p:spPr>
            <a:xfrm>
              <a:off x="1891143" y="3989867"/>
              <a:ext cx="1199347" cy="369332"/>
            </a:xfrm>
            <a:prstGeom prst="rect">
              <a:avLst/>
            </a:prstGeom>
            <a:noFill/>
          </p:spPr>
          <p:txBody>
            <a:bodyPr wrap="square" rtlCol="0">
              <a:spAutoFit/>
            </a:bodyPr>
            <a:lstStyle/>
            <a:p>
              <a:pPr defTabSz="914126"/>
              <a:r>
                <a:rPr lang="en-US" altLang="zh-CN" sz="1799" kern="0" dirty="0">
                  <a:solidFill>
                    <a:schemeClr val="bg1"/>
                  </a:solidFill>
                </a:rPr>
                <a:t>Internet</a:t>
              </a:r>
              <a:endParaRPr lang="en-US" sz="1799" kern="0" dirty="0">
                <a:solidFill>
                  <a:schemeClr val="bg1"/>
                </a:solidFill>
              </a:endParaRPr>
            </a:p>
          </p:txBody>
        </p:sp>
      </p:grpSp>
      <p:grpSp>
        <p:nvGrpSpPr>
          <p:cNvPr id="95" name="Group 94"/>
          <p:cNvGrpSpPr/>
          <p:nvPr/>
        </p:nvGrpSpPr>
        <p:grpSpPr>
          <a:xfrm>
            <a:off x="2924458" y="3462623"/>
            <a:ext cx="1199035" cy="1170134"/>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pPr defTabSz="914126"/>
              <a:r>
                <a:rPr lang="en-US" altLang="zh-CN" sz="1799" kern="0" dirty="0">
                  <a:solidFill>
                    <a:schemeClr val="bg1"/>
                  </a:solidFill>
                </a:rPr>
                <a:t>Traffic Manager</a:t>
              </a:r>
              <a:endParaRPr lang="en-US" sz="1100" kern="0" dirty="0">
                <a:solidFill>
                  <a:schemeClr val="bg1"/>
                </a:solidFill>
              </a:endParaRPr>
            </a:p>
          </p:txBody>
        </p:sp>
      </p:grpSp>
      <p:grpSp>
        <p:nvGrpSpPr>
          <p:cNvPr id="91" name="Group 90"/>
          <p:cNvGrpSpPr/>
          <p:nvPr/>
        </p:nvGrpSpPr>
        <p:grpSpPr>
          <a:xfrm>
            <a:off x="5304447" y="2699246"/>
            <a:ext cx="1643190" cy="676520"/>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pPr defTabSz="914126"/>
              <a:r>
                <a:rPr lang="en-US" altLang="zh-CN" sz="1799" kern="0" dirty="0">
                  <a:solidFill>
                    <a:schemeClr val="bg1"/>
                  </a:solidFill>
                </a:rPr>
                <a:t>US West</a:t>
              </a:r>
              <a:endParaRPr lang="en-US" sz="1100" kern="0" dirty="0">
                <a:solidFill>
                  <a:schemeClr val="bg1"/>
                </a:solidFill>
              </a:endParaRPr>
            </a:p>
          </p:txBody>
        </p:sp>
      </p:grpSp>
      <p:grpSp>
        <p:nvGrpSpPr>
          <p:cNvPr id="96" name="Group 95"/>
          <p:cNvGrpSpPr/>
          <p:nvPr/>
        </p:nvGrpSpPr>
        <p:grpSpPr>
          <a:xfrm>
            <a:off x="5304446" y="4265845"/>
            <a:ext cx="1648062" cy="662024"/>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pPr defTabSz="914126"/>
              <a:r>
                <a:rPr lang="en-US" altLang="zh-CN" sz="1799" kern="0" dirty="0">
                  <a:solidFill>
                    <a:schemeClr val="bg1"/>
                  </a:solidFill>
                </a:rPr>
                <a:t>US East</a:t>
              </a:r>
              <a:endParaRPr lang="en-US" sz="1100" kern="0" dirty="0">
                <a:solidFill>
                  <a:schemeClr val="bg1"/>
                </a:solidFill>
              </a:endParaRPr>
            </a:p>
          </p:txBody>
        </p:sp>
      </p:grpSp>
      <p:grpSp>
        <p:nvGrpSpPr>
          <p:cNvPr id="103" name="Group 102"/>
          <p:cNvGrpSpPr/>
          <p:nvPr/>
        </p:nvGrpSpPr>
        <p:grpSpPr>
          <a:xfrm>
            <a:off x="4105782" y="3257740"/>
            <a:ext cx="1479750" cy="245589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7260" y="5713632"/>
            <a:ext cx="1199035" cy="821491"/>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pPr defTabSz="914126"/>
              <a:r>
                <a:rPr lang="en-US" altLang="zh-CN" sz="1799" kern="0" dirty="0">
                  <a:solidFill>
                    <a:schemeClr val="bg1"/>
                  </a:solidFill>
                </a:rPr>
                <a:t>CDN</a:t>
              </a:r>
              <a:endParaRPr lang="en-US" sz="1100" kern="0" dirty="0">
                <a:solidFill>
                  <a:schemeClr val="bg1"/>
                </a:solidFill>
              </a:endParaRPr>
            </a:p>
          </p:txBody>
        </p:sp>
      </p:grpSp>
      <p:cxnSp>
        <p:nvCxnSpPr>
          <p:cNvPr id="65" name="Straight Connector 64"/>
          <p:cNvCxnSpPr>
            <a:stCxn id="28" idx="0"/>
            <a:endCxn id="41" idx="2"/>
          </p:cNvCxnSpPr>
          <p:nvPr/>
        </p:nvCxnSpPr>
        <p:spPr>
          <a:xfrm flipH="1" flipV="1">
            <a:off x="2490168" y="4358957"/>
            <a:ext cx="1615614" cy="1354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39003" y="2741132"/>
            <a:ext cx="1472240" cy="1094469"/>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grpSp>
      <p:grpSp>
        <p:nvGrpSpPr>
          <p:cNvPr id="94" name="Group 93"/>
          <p:cNvGrpSpPr/>
          <p:nvPr/>
        </p:nvGrpSpPr>
        <p:grpSpPr>
          <a:xfrm>
            <a:off x="8214566" y="1949202"/>
            <a:ext cx="1805305" cy="1015307"/>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pPr defTabSz="914126"/>
              <a:r>
                <a:rPr lang="en-US" altLang="zh-CN" sz="1799" kern="0" dirty="0">
                  <a:solidFill>
                    <a:schemeClr val="bg1"/>
                  </a:solidFill>
                </a:rPr>
                <a:t>SQL Database</a:t>
              </a:r>
              <a:endParaRPr lang="en-US" sz="1100" kern="0" dirty="0">
                <a:solidFill>
                  <a:schemeClr val="bg1"/>
                </a:solidFill>
              </a:endParaRPr>
            </a:p>
          </p:txBody>
        </p:sp>
      </p:grpSp>
      <p:grpSp>
        <p:nvGrpSpPr>
          <p:cNvPr id="97" name="Group 96"/>
          <p:cNvGrpSpPr/>
          <p:nvPr/>
        </p:nvGrpSpPr>
        <p:grpSpPr>
          <a:xfrm>
            <a:off x="5866615" y="3960578"/>
            <a:ext cx="4026976" cy="1538140"/>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pPr defTabSz="914126"/>
              <a:r>
                <a:rPr lang="en-US" altLang="zh-CN" sz="1799" kern="0" dirty="0">
                  <a:solidFill>
                    <a:schemeClr val="bg1"/>
                  </a:solidFill>
                </a:rPr>
                <a:t>NoSQL DB</a:t>
              </a:r>
              <a:endParaRPr lang="en-US" altLang="zh-CN" sz="1100" kern="0" dirty="0">
                <a:solidFill>
                  <a:schemeClr val="bg1"/>
                </a:solidFill>
              </a:endParaRPr>
            </a:p>
          </p:txBody>
        </p:sp>
      </p:grpSp>
      <p:sp>
        <p:nvSpPr>
          <p:cNvPr id="73" name="TextBox 72"/>
          <p:cNvSpPr txBox="1"/>
          <p:nvPr/>
        </p:nvSpPr>
        <p:spPr>
          <a:xfrm>
            <a:off x="9186900" y="3112396"/>
            <a:ext cx="1610840" cy="369236"/>
          </a:xfrm>
          <a:prstGeom prst="rect">
            <a:avLst/>
          </a:prstGeom>
          <a:noFill/>
        </p:spPr>
        <p:txBody>
          <a:bodyPr wrap="square" rtlCol="0">
            <a:spAutoFit/>
          </a:bodyPr>
          <a:lstStyle/>
          <a:p>
            <a:pPr defTabSz="914126"/>
            <a:r>
              <a:rPr lang="en-US" altLang="zh-CN" sz="1799" kern="0" dirty="0">
                <a:solidFill>
                  <a:schemeClr val="bg1"/>
                </a:solidFill>
              </a:rPr>
              <a:t>Data Sync</a:t>
            </a:r>
            <a:endParaRPr lang="en-US" altLang="zh-CN" sz="1100" kern="0" dirty="0">
              <a:solidFill>
                <a:schemeClr val="bg1"/>
              </a:solidFill>
            </a:endParaRPr>
          </a:p>
        </p:txBody>
      </p:sp>
      <p:grpSp>
        <p:nvGrpSpPr>
          <p:cNvPr id="102" name="Group 101"/>
          <p:cNvGrpSpPr/>
          <p:nvPr/>
        </p:nvGrpSpPr>
        <p:grpSpPr>
          <a:xfrm>
            <a:off x="10467909" y="4543395"/>
            <a:ext cx="1610840" cy="1219758"/>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pPr defTabSz="914126"/>
              <a:r>
                <a:rPr lang="en-US" altLang="zh-CN" sz="1799" kern="0" dirty="0">
                  <a:solidFill>
                    <a:schemeClr val="bg1"/>
                  </a:solidFill>
                </a:rPr>
                <a:t>Geo-redundancy</a:t>
              </a:r>
              <a:endParaRPr lang="en-US" altLang="zh-CN" sz="1100" kern="0" dirty="0">
                <a:solidFill>
                  <a:schemeClr val="bg1"/>
                </a:solidFill>
              </a:endParaRPr>
            </a:p>
          </p:txBody>
        </p:sp>
      </p:grpSp>
      <p:grpSp>
        <p:nvGrpSpPr>
          <p:cNvPr id="105" name="Group 104"/>
          <p:cNvGrpSpPr/>
          <p:nvPr/>
        </p:nvGrpSpPr>
        <p:grpSpPr>
          <a:xfrm>
            <a:off x="5960280" y="5667951"/>
            <a:ext cx="1610840" cy="909340"/>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pPr defTabSz="914126"/>
              <a:r>
                <a:rPr lang="en-US" altLang="zh-CN" sz="1799" kern="0" dirty="0">
                  <a:solidFill>
                    <a:schemeClr val="bg1"/>
                  </a:solidFill>
                </a:rPr>
                <a:t>Cache</a:t>
              </a:r>
              <a:endParaRPr lang="en-US" altLang="zh-CN" sz="1100" kern="0" dirty="0">
                <a:solidFill>
                  <a:schemeClr val="bg1"/>
                </a:solidFill>
              </a:endParaRPr>
            </a:p>
          </p:txBody>
        </p:sp>
      </p:grpSp>
      <p:grpSp>
        <p:nvGrpSpPr>
          <p:cNvPr id="98" name="Group 97"/>
          <p:cNvGrpSpPr/>
          <p:nvPr/>
        </p:nvGrpSpPr>
        <p:grpSpPr>
          <a:xfrm>
            <a:off x="3534100" y="1100954"/>
            <a:ext cx="1610840" cy="891174"/>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pPr defTabSz="914126"/>
              <a:r>
                <a:rPr lang="en-US" altLang="zh-CN" sz="1799" kern="0" dirty="0">
                  <a:solidFill>
                    <a:schemeClr val="bg1"/>
                  </a:solidFill>
                </a:rPr>
                <a:t>WAAD</a:t>
              </a:r>
              <a:endParaRPr lang="en-US" altLang="zh-CN" sz="1100" kern="0" dirty="0">
                <a:solidFill>
                  <a:schemeClr val="bg1"/>
                </a:solidFill>
              </a:endParaRPr>
            </a:p>
          </p:txBody>
        </p:sp>
      </p:grpSp>
      <p:grpSp>
        <p:nvGrpSpPr>
          <p:cNvPr id="100" name="Group 99"/>
          <p:cNvGrpSpPr/>
          <p:nvPr/>
        </p:nvGrpSpPr>
        <p:grpSpPr>
          <a:xfrm>
            <a:off x="7201276" y="1084641"/>
            <a:ext cx="1903857" cy="948422"/>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Service Bus</a:t>
              </a:r>
              <a:endParaRPr lang="en-US" altLang="zh-CN" sz="1100" kern="0" dirty="0">
                <a:solidFill>
                  <a:schemeClr val="bg1"/>
                </a:solidFill>
              </a:endParaRPr>
            </a:p>
          </p:txBody>
        </p:sp>
      </p:grpSp>
      <p:cxnSp>
        <p:nvCxnSpPr>
          <p:cNvPr id="86" name="Straight Connector 85"/>
          <p:cNvCxnSpPr>
            <a:stCxn id="16" idx="3"/>
            <a:endCxn id="19" idx="1"/>
          </p:cNvCxnSpPr>
          <p:nvPr/>
        </p:nvCxnSpPr>
        <p:spPr>
          <a:xfrm flipV="1">
            <a:off x="2645603" y="2978494"/>
            <a:ext cx="2658844" cy="75718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3865" y="1084641"/>
            <a:ext cx="1903857" cy="948422"/>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Paired NS</a:t>
              </a:r>
              <a:endParaRPr lang="en-US" altLang="zh-CN" sz="1100" kern="0" dirty="0">
                <a:solidFill>
                  <a:schemeClr val="bg1"/>
                </a:solidFill>
              </a:endParaRPr>
            </a:p>
          </p:txBody>
        </p:sp>
      </p:grpSp>
      <p:cxnSp>
        <p:nvCxnSpPr>
          <p:cNvPr id="112" name="Straight Connector 111"/>
          <p:cNvCxnSpPr>
            <a:stCxn id="30" idx="3"/>
            <a:endCxn id="110" idx="1"/>
          </p:cNvCxnSpPr>
          <p:nvPr/>
        </p:nvCxnSpPr>
        <p:spPr>
          <a:xfrm>
            <a:off x="7700324" y="1747032"/>
            <a:ext cx="27735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168" y="4358957"/>
            <a:ext cx="3538334" cy="1582312"/>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1212" y="2601970"/>
            <a:ext cx="198641" cy="214286"/>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4" name="Group 123"/>
          <p:cNvGrpSpPr/>
          <p:nvPr/>
        </p:nvGrpSpPr>
        <p:grpSpPr>
          <a:xfrm>
            <a:off x="6744742" y="2625611"/>
            <a:ext cx="198641" cy="214286"/>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8" name="Group 127"/>
          <p:cNvGrpSpPr/>
          <p:nvPr/>
        </p:nvGrpSpPr>
        <p:grpSpPr>
          <a:xfrm>
            <a:off x="5233300" y="4181365"/>
            <a:ext cx="198641" cy="214286"/>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2" name="Group 131"/>
          <p:cNvGrpSpPr/>
          <p:nvPr/>
        </p:nvGrpSpPr>
        <p:grpSpPr>
          <a:xfrm>
            <a:off x="6726830" y="4205007"/>
            <a:ext cx="198641" cy="214286"/>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6" name="Group 135"/>
          <p:cNvGrpSpPr/>
          <p:nvPr/>
        </p:nvGrpSpPr>
        <p:grpSpPr>
          <a:xfrm>
            <a:off x="8111922" y="2308044"/>
            <a:ext cx="198641" cy="214286"/>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0" name="Group 139"/>
          <p:cNvGrpSpPr/>
          <p:nvPr/>
        </p:nvGrpSpPr>
        <p:grpSpPr>
          <a:xfrm>
            <a:off x="8110241" y="2879908"/>
            <a:ext cx="198641" cy="214286"/>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4" name="Group 143"/>
          <p:cNvGrpSpPr/>
          <p:nvPr/>
        </p:nvGrpSpPr>
        <p:grpSpPr>
          <a:xfrm>
            <a:off x="7068655" y="1369397"/>
            <a:ext cx="198641" cy="214286"/>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8" name="Group 147"/>
          <p:cNvGrpSpPr/>
          <p:nvPr/>
        </p:nvGrpSpPr>
        <p:grpSpPr>
          <a:xfrm>
            <a:off x="3755758" y="1478393"/>
            <a:ext cx="198641" cy="214286"/>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2" name="Group 151"/>
          <p:cNvGrpSpPr/>
          <p:nvPr/>
        </p:nvGrpSpPr>
        <p:grpSpPr>
          <a:xfrm>
            <a:off x="8230413" y="3895775"/>
            <a:ext cx="198641" cy="214286"/>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6" name="Group 155"/>
          <p:cNvGrpSpPr/>
          <p:nvPr/>
        </p:nvGrpSpPr>
        <p:grpSpPr>
          <a:xfrm>
            <a:off x="8188860" y="4477082"/>
            <a:ext cx="198641" cy="214286"/>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sp>
        <p:nvSpPr>
          <p:cNvPr id="4" name="Title 3"/>
          <p:cNvSpPr>
            <a:spLocks noGrp="1"/>
          </p:cNvSpPr>
          <p:nvPr>
            <p:ph type="title" idx="4294967295"/>
          </p:nvPr>
        </p:nvSpPr>
        <p:spPr>
          <a:xfrm>
            <a:off x="-1" y="229434"/>
            <a:ext cx="11149284" cy="747518"/>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11689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96" y="425470"/>
            <a:ext cx="9483268" cy="917336"/>
          </a:xfrm>
        </p:spPr>
        <p:txBody>
          <a:bodyPr/>
          <a:lstStyle/>
          <a:p>
            <a:r>
              <a:rPr lang="en-US" sz="5288" dirty="0"/>
              <a:t>Redundancy in Microsoft Azure </a:t>
            </a:r>
          </a:p>
        </p:txBody>
      </p:sp>
      <p:sp>
        <p:nvSpPr>
          <p:cNvPr id="3" name="Content Placeholder 2"/>
          <p:cNvSpPr>
            <a:spLocks noGrp="1"/>
          </p:cNvSpPr>
          <p:nvPr>
            <p:ph sz="quarter" idx="10"/>
          </p:nvPr>
        </p:nvSpPr>
        <p:spPr>
          <a:xfrm>
            <a:off x="230716" y="1328883"/>
            <a:ext cx="11395910" cy="3033739"/>
          </a:xfrm>
          <a:prstGeom prst="rect">
            <a:avLst/>
          </a:prstGeom>
        </p:spPr>
        <p:txBody>
          <a:bodyPr>
            <a:normAutofit/>
          </a:bodyPr>
          <a:lstStyle/>
          <a:p>
            <a:r>
              <a:rPr lang="en-US" sz="2799" dirty="0">
                <a:solidFill>
                  <a:schemeClr val="accent2">
                    <a:lumMod val="60000"/>
                    <a:lumOff val="40000"/>
                  </a:schemeClr>
                </a:solidFill>
              </a:rPr>
              <a:t>Storage</a:t>
            </a:r>
            <a:r>
              <a:rPr lang="en-US" sz="2799" dirty="0"/>
              <a:t> Redundancy Options</a:t>
            </a:r>
          </a:p>
          <a:p>
            <a:r>
              <a:rPr lang="en-US" sz="2799" dirty="0">
                <a:solidFill>
                  <a:schemeClr val="accent2">
                    <a:lumMod val="60000"/>
                    <a:lumOff val="40000"/>
                  </a:schemeClr>
                </a:solidFill>
              </a:rPr>
              <a:t>SQL</a:t>
            </a:r>
            <a:r>
              <a:rPr lang="en-US" sz="2799" dirty="0">
                <a:solidFill>
                  <a:srgbClr val="FFC000"/>
                </a:solidFill>
              </a:rPr>
              <a:t> </a:t>
            </a:r>
            <a:r>
              <a:rPr lang="en-US" sz="2799" dirty="0">
                <a:solidFill>
                  <a:schemeClr val="accent2">
                    <a:lumMod val="60000"/>
                    <a:lumOff val="40000"/>
                  </a:schemeClr>
                </a:solidFill>
              </a:rPr>
              <a:t>Database</a:t>
            </a:r>
            <a:r>
              <a:rPr lang="en-US" sz="2799" dirty="0">
                <a:solidFill>
                  <a:srgbClr val="FFC000"/>
                </a:solidFill>
              </a:rPr>
              <a:t> </a:t>
            </a:r>
            <a:r>
              <a:rPr lang="en-US" sz="2799" dirty="0"/>
              <a:t>Geo-Replication</a:t>
            </a:r>
          </a:p>
          <a:p>
            <a:r>
              <a:rPr lang="en-US" sz="2799" dirty="0">
                <a:solidFill>
                  <a:schemeClr val="accent2">
                    <a:lumMod val="60000"/>
                    <a:lumOff val="40000"/>
                  </a:schemeClr>
                </a:solidFill>
              </a:rPr>
              <a:t>Caching</a:t>
            </a:r>
            <a:r>
              <a:rPr lang="en-US" sz="2799" dirty="0">
                <a:solidFill>
                  <a:srgbClr val="FFC000"/>
                </a:solidFill>
              </a:rPr>
              <a:t> </a:t>
            </a:r>
            <a:r>
              <a:rPr lang="en-US" sz="2799" dirty="0"/>
              <a:t>with high availability option</a:t>
            </a:r>
          </a:p>
          <a:p>
            <a:r>
              <a:rPr lang="en-US" sz="2799" dirty="0">
                <a:solidFill>
                  <a:schemeClr val="accent2">
                    <a:lumMod val="60000"/>
                    <a:lumOff val="40000"/>
                  </a:schemeClr>
                </a:solidFill>
              </a:rPr>
              <a:t>Load-balanced</a:t>
            </a:r>
            <a:r>
              <a:rPr lang="en-US" sz="2799" dirty="0"/>
              <a:t> App Service Apps, Cloud Service and Virtual Machines</a:t>
            </a:r>
            <a:endParaRPr lang="en-US" sz="2799" dirty="0">
              <a:solidFill>
                <a:schemeClr val="accent2">
                  <a:lumMod val="60000"/>
                  <a:lumOff val="40000"/>
                </a:schemeClr>
              </a:solidFill>
            </a:endParaRPr>
          </a:p>
          <a:p>
            <a:r>
              <a:rPr lang="en-US" sz="2799" dirty="0"/>
              <a:t>Built-in redundancy in Azure </a:t>
            </a:r>
            <a:r>
              <a:rPr lang="en-US" sz="2799" dirty="0">
                <a:solidFill>
                  <a:schemeClr val="accent2">
                    <a:lumMod val="60000"/>
                    <a:lumOff val="40000"/>
                  </a:schemeClr>
                </a:solidFill>
              </a:rPr>
              <a:t>Virtual Network</a:t>
            </a:r>
            <a:r>
              <a:rPr lang="en-US" sz="2799" dirty="0">
                <a:solidFill>
                  <a:srgbClr val="FFC000"/>
                </a:solidFill>
              </a:rPr>
              <a:t> </a:t>
            </a:r>
            <a:r>
              <a:rPr lang="en-US" sz="2799" dirty="0"/>
              <a:t>gateways</a:t>
            </a:r>
          </a:p>
          <a:p>
            <a:r>
              <a:rPr lang="en-US" sz="2799" dirty="0"/>
              <a:t>Failover with Azure </a:t>
            </a:r>
            <a:r>
              <a:rPr lang="en-US" sz="2799" dirty="0">
                <a:solidFill>
                  <a:schemeClr val="accent2">
                    <a:lumMod val="60000"/>
                    <a:lumOff val="40000"/>
                  </a:schemeClr>
                </a:solidFill>
              </a:rPr>
              <a:t>Traffic Manager </a:t>
            </a:r>
          </a:p>
        </p:txBody>
      </p:sp>
    </p:spTree>
    <p:extLst>
      <p:ext uri="{BB962C8B-B14F-4D97-AF65-F5344CB8AC3E}">
        <p14:creationId xmlns:p14="http://schemas.microsoft.com/office/powerpoint/2010/main" val="262207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dirty="0"/>
              <a:t>What does failsafe mean for my applications?</a:t>
            </a:r>
          </a:p>
        </p:txBody>
      </p:sp>
      <p:sp>
        <p:nvSpPr>
          <p:cNvPr id="5" name="Content Placeholder 4"/>
          <p:cNvSpPr>
            <a:spLocks noGrp="1"/>
          </p:cNvSpPr>
          <p:nvPr>
            <p:ph sz="quarter" idx="10"/>
          </p:nvPr>
        </p:nvSpPr>
        <p:spPr>
          <a:xfrm>
            <a:off x="274640" y="2460232"/>
            <a:ext cx="9974262" cy="2452697"/>
          </a:xfrm>
        </p:spPr>
        <p:txBody>
          <a:bodyPr/>
          <a:lstStyle/>
          <a:p>
            <a:r>
              <a:rPr lang="en-US" sz="2399" dirty="0"/>
              <a:t>Take advantage of Microsoft Azure features</a:t>
            </a:r>
          </a:p>
          <a:p>
            <a:r>
              <a:rPr lang="en-US" sz="2399" dirty="0"/>
              <a:t>Avoid single point of failure</a:t>
            </a:r>
          </a:p>
          <a:p>
            <a:r>
              <a:rPr lang="en-US" sz="2399" dirty="0"/>
              <a:t>Failure mode analysis</a:t>
            </a:r>
          </a:p>
          <a:p>
            <a:r>
              <a:rPr lang="en-US" sz="2399" dirty="0"/>
              <a:t>Transient errors</a:t>
            </a:r>
          </a:p>
          <a:p>
            <a:r>
              <a:rPr lang="en-US" sz="2399" dirty="0"/>
              <a:t>Graceful degradation</a:t>
            </a:r>
          </a:p>
          <a:p>
            <a:r>
              <a:rPr lang="en-US" sz="2399" dirty="0"/>
              <a:t>Eliminate human factors</a:t>
            </a:r>
          </a:p>
        </p:txBody>
      </p:sp>
      <p:sp>
        <p:nvSpPr>
          <p:cNvPr id="6" name="Rectangle 5"/>
          <p:cNvSpPr/>
          <p:nvPr/>
        </p:nvSpPr>
        <p:spPr>
          <a:xfrm>
            <a:off x="995162" y="1670184"/>
            <a:ext cx="7880307" cy="523084"/>
          </a:xfrm>
          <a:prstGeom prst="rect">
            <a:avLst/>
          </a:prstGeom>
        </p:spPr>
        <p:txBody>
          <a:bodyPr wrap="square">
            <a:spAutoFit/>
          </a:bodyPr>
          <a:lstStyle/>
          <a:p>
            <a:pPr marL="336044" lvl="1" defTabSz="914126"/>
            <a:r>
              <a:rPr lang="en-US" sz="2799" kern="0" dirty="0">
                <a:solidFill>
                  <a:sysClr val="windowText" lastClr="000000"/>
                </a:solidFill>
              </a:rPr>
              <a:t>It depends… but some general practices apply.</a:t>
            </a:r>
          </a:p>
        </p:txBody>
      </p:sp>
    </p:spTree>
    <p:extLst>
      <p:ext uri="{BB962C8B-B14F-4D97-AF65-F5344CB8AC3E}">
        <p14:creationId xmlns:p14="http://schemas.microsoft.com/office/powerpoint/2010/main" val="36088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6" b="1" dirty="0">
                <a:solidFill>
                  <a:schemeClr val="accent1">
                    <a:lumMod val="20000"/>
                    <a:lumOff val="80000"/>
                  </a:schemeClr>
                </a:solidFill>
              </a:rPr>
              <a:t>Scale up </a:t>
            </a:r>
            <a:r>
              <a:rPr lang="en-US" sz="3136" dirty="0"/>
              <a:t>by choosing different VM sizes</a:t>
            </a:r>
          </a:p>
          <a:p>
            <a:r>
              <a:rPr lang="en-US" sz="3136" b="1" dirty="0">
                <a:solidFill>
                  <a:schemeClr val="accent1">
                    <a:lumMod val="20000"/>
                    <a:lumOff val="80000"/>
                  </a:schemeClr>
                </a:solidFill>
              </a:rPr>
              <a:t>Scale out </a:t>
            </a:r>
            <a:r>
              <a:rPr lang="en-US" sz="3136" dirty="0"/>
              <a:t>by adding more instances</a:t>
            </a:r>
          </a:p>
          <a:p>
            <a:r>
              <a:rPr lang="en-US" sz="3136" b="1" dirty="0">
                <a:solidFill>
                  <a:schemeClr val="accent1">
                    <a:lumMod val="20000"/>
                    <a:lumOff val="80000"/>
                  </a:schemeClr>
                </a:solidFill>
              </a:rPr>
              <a:t>Auto-scale</a:t>
            </a:r>
            <a:r>
              <a:rPr lang="en-US" sz="3136" dirty="0">
                <a:solidFill>
                  <a:schemeClr val="tx1"/>
                </a:solidFill>
              </a:rPr>
              <a:t> </a:t>
            </a:r>
            <a:r>
              <a:rPr lang="en-US" sz="3136" dirty="0"/>
              <a:t>with </a:t>
            </a:r>
            <a:r>
              <a:rPr lang="en-US" sz="3136" dirty="0" err="1"/>
              <a:t>Autoscaling</a:t>
            </a:r>
            <a:r>
              <a:rPr lang="en-US" sz="3136" dirty="0"/>
              <a:t> Application Block</a:t>
            </a:r>
          </a:p>
          <a:p>
            <a:r>
              <a:rPr lang="en-US" sz="3136" b="1" dirty="0">
                <a:solidFill>
                  <a:schemeClr val="accent1">
                    <a:lumMod val="20000"/>
                    <a:lumOff val="80000"/>
                  </a:schemeClr>
                </a:solidFill>
              </a:rPr>
              <a:t>Scale out </a:t>
            </a:r>
            <a:r>
              <a:rPr lang="en-US" sz="3136" dirty="0"/>
              <a:t>by using multiple service entities</a:t>
            </a:r>
          </a:p>
          <a:p>
            <a:r>
              <a:rPr lang="en-US" sz="3136" b="1" dirty="0">
                <a:solidFill>
                  <a:schemeClr val="accent1">
                    <a:lumMod val="20000"/>
                    <a:lumOff val="80000"/>
                  </a:schemeClr>
                </a:solidFill>
              </a:rPr>
              <a:t>CDN </a:t>
            </a:r>
            <a:r>
              <a:rPr lang="en-US" sz="3136" dirty="0"/>
              <a:t>to distribute user traffic</a:t>
            </a:r>
          </a:p>
          <a:p>
            <a:r>
              <a:rPr lang="en-US" sz="3136" b="1" dirty="0">
                <a:solidFill>
                  <a:schemeClr val="accent1">
                    <a:lumMod val="20000"/>
                    <a:lumOff val="80000"/>
                  </a:schemeClr>
                </a:solidFill>
              </a:rPr>
              <a:t>Caching </a:t>
            </a:r>
            <a:r>
              <a:rPr lang="en-US" sz="3136" dirty="0"/>
              <a:t>to offset server workloads</a:t>
            </a:r>
          </a:p>
          <a:p>
            <a:endParaRPr lang="en-US" sz="3136" dirty="0">
              <a:solidFill>
                <a:schemeClr val="tx1"/>
              </a:solidFill>
            </a:endParaRPr>
          </a:p>
        </p:txBody>
      </p:sp>
    </p:spTree>
    <p:extLst>
      <p:ext uri="{BB962C8B-B14F-4D97-AF65-F5344CB8AC3E}">
        <p14:creationId xmlns:p14="http://schemas.microsoft.com/office/powerpoint/2010/main" val="1175575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568376" y="2430705"/>
            <a:ext cx="2410413" cy="2410413"/>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078529" y="605040"/>
            <a:ext cx="5913689" cy="1201711"/>
          </a:xfrm>
          <a:prstGeom prst="rect">
            <a:avLst/>
          </a:prstGeom>
          <a:noFill/>
        </p:spPr>
        <p:txBody>
          <a:bodyPr wrap="none" lIns="179213" tIns="143370" rIns="179213" bIns="143370" rtlCol="0">
            <a:spAutoFit/>
          </a:bodyPr>
          <a:lstStyle/>
          <a:p>
            <a:pPr algn="ctr" defTabSz="914121">
              <a:lnSpc>
                <a:spcPct val="112000"/>
              </a:lnSpc>
              <a:spcBef>
                <a:spcPct val="0"/>
              </a:spcBef>
              <a:spcAft>
                <a:spcPts val="588"/>
              </a:spcAft>
              <a:defRPr/>
            </a:pPr>
            <a:r>
              <a:rPr lang="en-US" sz="5293"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813265" y="2421525"/>
            <a:ext cx="2410413" cy="2410413"/>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158248" y="2421525"/>
            <a:ext cx="2410413" cy="2410413"/>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53" tIns="60927" rIns="121853" bIns="60927" numCol="1" anchor="t" anchorCtr="0" compatLnSpc="1">
              <a:prstTxWarp prst="textNoShape">
                <a:avLst/>
              </a:prstTxWarp>
            </a:bodyPr>
            <a:lstStyle/>
            <a:p>
              <a:pPr defTabSz="913978">
                <a:defRPr/>
              </a:pPr>
              <a:endParaRPr lang="en-US" sz="2399">
                <a:solidFill>
                  <a:srgbClr val="737373"/>
                </a:solidFill>
                <a:latin typeface="Segoe UI"/>
              </a:endParaRPr>
            </a:p>
          </p:txBody>
        </p:sp>
      </p:grpSp>
      <p:grpSp>
        <p:nvGrpSpPr>
          <p:cNvPr id="11" name="Group 10"/>
          <p:cNvGrpSpPr/>
          <p:nvPr/>
        </p:nvGrpSpPr>
        <p:grpSpPr>
          <a:xfrm>
            <a:off x="1585390" y="2421525"/>
            <a:ext cx="2410413" cy="2410413"/>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15187" y="5051608"/>
            <a:ext cx="2705069" cy="77846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Tree>
    <p:extLst>
      <p:ext uri="{BB962C8B-B14F-4D97-AF65-F5344CB8AC3E}">
        <p14:creationId xmlns:p14="http://schemas.microsoft.com/office/powerpoint/2010/main" val="27911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87317574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d45d9a28-4d48-4835-9009-441d319c6f12"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5.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6.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7.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8913</Words>
  <Application>Microsoft Office PowerPoint</Application>
  <PresentationFormat>Custom</PresentationFormat>
  <Paragraphs>1415</Paragraphs>
  <Slides>81</Slides>
  <Notes>65</Notes>
  <HiddenSlides>4</HiddenSlides>
  <MMClips>0</MMClips>
  <ScaleCrop>false</ScaleCrop>
  <HeadingPairs>
    <vt:vector size="6" baseType="variant">
      <vt:variant>
        <vt:lpstr>Fonts Used</vt:lpstr>
      </vt:variant>
      <vt:variant>
        <vt:i4>19</vt:i4>
      </vt:variant>
      <vt:variant>
        <vt:lpstr>Theme</vt:lpstr>
      </vt:variant>
      <vt:variant>
        <vt:i4>15</vt:i4>
      </vt:variant>
      <vt:variant>
        <vt:lpstr>Slide Titles</vt:lpstr>
      </vt:variant>
      <vt:variant>
        <vt:i4>81</vt:i4>
      </vt:variant>
    </vt:vector>
  </HeadingPairs>
  <TitlesOfParts>
    <vt:vector size="115" baseType="lpstr">
      <vt:lpstr>Arial Unicode MS</vt:lpstr>
      <vt:lpstr>Arial</vt:lpstr>
      <vt:lpstr>Avenir LT Pro 45 Book</vt:lpstr>
      <vt:lpstr>Calibri</vt:lpstr>
      <vt:lpstr>Calibri Light</vt:lpstr>
      <vt:lpstr>Consolas</vt:lpstr>
      <vt:lpstr>ＭＳ Ｐゴシック</vt:lpstr>
      <vt:lpstr>ＭＳ Ｐゴシック</vt:lpstr>
      <vt:lpstr>Rockwell</vt:lpstr>
      <vt:lpstr>Segoe</vt:lpstr>
      <vt:lpstr>Segoe Light</vt:lpstr>
      <vt:lpstr>Segoe Pro</vt:lpstr>
      <vt:lpstr>Segoe UI</vt:lpstr>
      <vt:lpstr>Segoe UI (Body)</vt:lpstr>
      <vt:lpstr>Segoe UI Light</vt:lpstr>
      <vt:lpstr>Segoe UI Semibold</vt:lpstr>
      <vt:lpstr>Segoe UI Semilight</vt:lpstr>
      <vt:lpstr>Times New Roman</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1_Office Theme</vt:lpstr>
      <vt:lpstr>PowerPoint Presentation</vt:lpstr>
      <vt:lpstr>Microsoft + Startups</vt:lpstr>
      <vt:lpstr>PowerPoint Presentation</vt:lpstr>
      <vt:lpstr>Resources</vt:lpstr>
      <vt:lpstr>Agenda</vt:lpstr>
      <vt:lpstr>The Cloud for  Modern Business</vt:lpstr>
      <vt:lpstr>PowerPoint Presentation</vt:lpstr>
      <vt:lpstr>PowerPoint Presentation</vt:lpstr>
      <vt:lpstr>Why the cloud?</vt:lpstr>
      <vt:lpstr>Why the cloud? </vt:lpstr>
      <vt:lpstr>Cloud Computing</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Titanfall</vt:lpstr>
      <vt:lpstr>PowerPoint Presentation</vt:lpstr>
      <vt:lpstr>PowerPoint Presentation</vt:lpstr>
      <vt:lpstr>PowerPoint Presentation</vt:lpstr>
      <vt:lpstr>PowerPoint Presentation</vt:lpstr>
      <vt:lpstr>PowerPoint Presentation</vt:lpstr>
      <vt:lpstr>PowerPoint Presentation</vt:lpstr>
      <vt:lpstr>SQL Database</vt:lpstr>
      <vt:lpstr>Big Data Insights</vt:lpstr>
      <vt:lpstr>Big Data Insights</vt:lpstr>
      <vt:lpstr>PowerPoint Presentation</vt:lpstr>
      <vt:lpstr>PowerPoint Presentation</vt:lpstr>
      <vt:lpstr>PowerPoint Presentation</vt:lpstr>
      <vt:lpstr>PowerPoint Presentation</vt:lpstr>
      <vt:lpstr>Internet of Things</vt:lpstr>
      <vt:lpstr>PowerPoint Presentation</vt:lpstr>
      <vt:lpstr>PowerPoint Presentation</vt:lpstr>
      <vt:lpstr>PowerPoint Presentation</vt:lpstr>
      <vt:lpstr>PowerPoint Presentation</vt:lpstr>
      <vt:lpstr>Great Infrastructure Enhancements</vt:lpstr>
      <vt:lpstr>New N family of virtual machines</vt:lpstr>
      <vt:lpstr>PowerPoint Presentation</vt:lpstr>
      <vt:lpstr>PowerPoint Presentation</vt:lpstr>
      <vt:lpstr>Azure Services </vt:lpstr>
      <vt:lpstr>PowerPoint Presentation</vt:lpstr>
      <vt:lpstr>Demo: Azure Portal</vt:lpstr>
      <vt:lpstr>Virtual Machines</vt:lpstr>
      <vt:lpstr>PowerPoint Presentation</vt:lpstr>
      <vt:lpstr>PowerPoint Presentation</vt:lpstr>
      <vt:lpstr>Azure App Service Web Apps</vt:lpstr>
      <vt:lpstr>Azure App Service Mobile Apps</vt:lpstr>
      <vt:lpstr>Visual Studio Online</vt:lpstr>
      <vt:lpstr>Demo: Azure Preview Portal</vt:lpstr>
      <vt:lpstr>You</vt:lpstr>
      <vt:lpstr>PowerPoint Presentation</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Design for Cloud</vt:lpstr>
      <vt:lpstr>A different mindset</vt:lpstr>
      <vt:lpstr>Sample architecture</vt:lpstr>
      <vt:lpstr>Redundancy in Microsoft Azure </vt:lpstr>
      <vt:lpstr>What does failsafe mean for my applications?</vt:lpstr>
      <vt:lpstr>Scaling in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2015-11-02T10:24:46Z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